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4" r:id="rId1"/>
  </p:sldMasterIdLst>
  <p:sldIdLst>
    <p:sldId id="273" r:id="rId2"/>
    <p:sldId id="274" r:id="rId3"/>
    <p:sldId id="286" r:id="rId4"/>
    <p:sldId id="287" r:id="rId5"/>
    <p:sldId id="284" r:id="rId6"/>
    <p:sldId id="285" r:id="rId7"/>
    <p:sldId id="275" r:id="rId8"/>
    <p:sldId id="276" r:id="rId9"/>
    <p:sldId id="280" r:id="rId10"/>
    <p:sldId id="281" r:id="rId11"/>
    <p:sldId id="288" r:id="rId12"/>
    <p:sldId id="289" r:id="rId13"/>
    <p:sldId id="307" r:id="rId14"/>
    <p:sldId id="306" r:id="rId15"/>
    <p:sldId id="305" r:id="rId16"/>
    <p:sldId id="304" r:id="rId17"/>
    <p:sldId id="303" r:id="rId18"/>
    <p:sldId id="302" r:id="rId19"/>
    <p:sldId id="291" r:id="rId20"/>
    <p:sldId id="301" r:id="rId21"/>
    <p:sldId id="300" r:id="rId22"/>
    <p:sldId id="298" r:id="rId23"/>
    <p:sldId id="299" r:id="rId24"/>
    <p:sldId id="297" r:id="rId25"/>
    <p:sldId id="295" r:id="rId26"/>
    <p:sldId id="292" r:id="rId27"/>
    <p:sldId id="296" r:id="rId28"/>
    <p:sldId id="294" r:id="rId29"/>
    <p:sldId id="270" r:id="rId30"/>
    <p:sldId id="271" r:id="rId31"/>
    <p:sldId id="272" r:id="rId32"/>
    <p:sldId id="308" r:id="rId33"/>
    <p:sldId id="309" r:id="rId34"/>
    <p:sldId id="283" r:id="rId35"/>
    <p:sldId id="282" r:id="rId36"/>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F66E"/>
    <a:srgbClr val="F371E4"/>
    <a:srgbClr val="A40E92"/>
    <a:srgbClr val="F40C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87" d="100"/>
          <a:sy n="87" d="100"/>
        </p:scale>
        <p:origin x="2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3" y="1"/>
            <a:ext cx="12231160" cy="6856215"/>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9" y="1871132"/>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9" y="3657597"/>
            <a:ext cx="6815669" cy="1320803"/>
          </a:xfrm>
        </p:spPr>
        <p:txBody>
          <a:bodyPr anchor="t">
            <a:normAutofit/>
          </a:bodyPr>
          <a:lstStyle>
            <a:lvl1pPr marL="0" indent="0" algn="ctr">
              <a:buNone/>
              <a:defRPr sz="2100">
                <a:solidFill>
                  <a:schemeClr val="tx1"/>
                </a:solidFill>
              </a:defRPr>
            </a:lvl1pPr>
            <a:lvl2pPr marL="457195" indent="0" algn="ctr">
              <a:buNone/>
              <a:defRPr>
                <a:solidFill>
                  <a:schemeClr val="tx1">
                    <a:tint val="75000"/>
                  </a:schemeClr>
                </a:solidFill>
              </a:defRPr>
            </a:lvl2pPr>
            <a:lvl3pPr marL="914388" indent="0" algn="ctr">
              <a:buNone/>
              <a:defRPr>
                <a:solidFill>
                  <a:schemeClr val="tx1">
                    <a:tint val="75000"/>
                  </a:schemeClr>
                </a:solidFill>
              </a:defRPr>
            </a:lvl3pPr>
            <a:lvl4pPr marL="1371583" indent="0" algn="ctr">
              <a:buNone/>
              <a:defRPr>
                <a:solidFill>
                  <a:schemeClr val="tx1">
                    <a:tint val="75000"/>
                  </a:schemeClr>
                </a:solidFill>
              </a:defRPr>
            </a:lvl4pPr>
            <a:lvl5pPr marL="1828777" indent="0" algn="ctr">
              <a:buNone/>
              <a:defRPr>
                <a:solidFill>
                  <a:schemeClr val="tx1">
                    <a:tint val="75000"/>
                  </a:schemeClr>
                </a:solidFill>
              </a:defRPr>
            </a:lvl5pPr>
            <a:lvl6pPr marL="2285972" indent="0" algn="ctr">
              <a:buNone/>
              <a:defRPr>
                <a:solidFill>
                  <a:schemeClr val="tx1">
                    <a:tint val="75000"/>
                  </a:schemeClr>
                </a:solidFill>
              </a:defRPr>
            </a:lvl6pPr>
            <a:lvl7pPr marL="2743166" indent="0" algn="ctr">
              <a:buNone/>
              <a:defRPr>
                <a:solidFill>
                  <a:schemeClr val="tx1">
                    <a:tint val="75000"/>
                  </a:schemeClr>
                </a:solidFill>
              </a:defRPr>
            </a:lvl7pPr>
            <a:lvl8pPr marL="3200360" indent="0" algn="ctr">
              <a:buNone/>
              <a:defRPr>
                <a:solidFill>
                  <a:schemeClr val="tx1">
                    <a:tint val="75000"/>
                  </a:schemeClr>
                </a:solidFill>
              </a:defRPr>
            </a:lvl8pPr>
            <a:lvl9pPr marL="3657555"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3" y="5037663"/>
            <a:ext cx="897467" cy="279400"/>
          </a:xfrm>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a:xfrm>
            <a:off x="2692399" y="5037663"/>
            <a:ext cx="5214635" cy="279400"/>
          </a:xfrm>
        </p:spPr>
        <p:txBody>
          <a:bodyPr/>
          <a:lstStyle/>
          <a:p>
            <a:endParaRPr lang="en-IN"/>
          </a:p>
        </p:txBody>
      </p:sp>
      <p:sp>
        <p:nvSpPr>
          <p:cNvPr id="6" name="Slide Number Placeholder 5"/>
          <p:cNvSpPr>
            <a:spLocks noGrp="1"/>
          </p:cNvSpPr>
          <p:nvPr>
            <p:ph type="sldNum" sz="quarter" idx="12"/>
          </p:nvPr>
        </p:nvSpPr>
        <p:spPr>
          <a:xfrm>
            <a:off x="8956902" y="5037663"/>
            <a:ext cx="551167" cy="279400"/>
          </a:xfrm>
        </p:spPr>
        <p:txBody>
          <a:bodyPr/>
          <a:lstStyle/>
          <a:p>
            <a:fld id="{D62EEC88-75AD-4DE8-9152-D7F284A5CE4E}" type="slidenum">
              <a:rPr lang="en-IN" smtClean="0"/>
              <a:t>‹#›</a:t>
            </a:fld>
            <a:endParaRPr lang="en-IN"/>
          </a:p>
        </p:txBody>
      </p:sp>
      <p:cxnSp>
        <p:nvCxnSpPr>
          <p:cNvPr id="15" name="Straight Connector 14"/>
          <p:cNvCxnSpPr/>
          <p:nvPr/>
        </p:nvCxnSpPr>
        <p:spPr>
          <a:xfrm>
            <a:off x="2692401"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238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7" cy="566739"/>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400"/>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195" indent="0">
              <a:buNone/>
              <a:defRPr sz="1600"/>
            </a:lvl2pPr>
            <a:lvl3pPr marL="914388" indent="0">
              <a:buNone/>
              <a:defRPr sz="1600"/>
            </a:lvl3pPr>
            <a:lvl4pPr marL="1371583" indent="0">
              <a:buNone/>
              <a:defRPr sz="1600"/>
            </a:lvl4pPr>
            <a:lvl5pPr marL="1828777" indent="0">
              <a:buNone/>
              <a:defRPr sz="1600"/>
            </a:lvl5pPr>
            <a:lvl6pPr marL="2285972" indent="0">
              <a:buNone/>
              <a:defRPr sz="1600"/>
            </a:lvl6pPr>
            <a:lvl7pPr marL="2743166" indent="0">
              <a:buNone/>
              <a:defRPr sz="1600"/>
            </a:lvl7pPr>
            <a:lvl8pPr marL="3200360" indent="0">
              <a:buNone/>
              <a:defRPr sz="1600"/>
            </a:lvl8pPr>
            <a:lvl9pPr marL="3657555"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7" cy="493712"/>
          </a:xfrm>
        </p:spPr>
        <p:txBody>
          <a:bodyPr>
            <a:normAutofit/>
          </a:bodyPr>
          <a:lstStyle>
            <a:lvl1pPr marL="0" indent="0" algn="ctr">
              <a:buNone/>
              <a:defRPr sz="1400"/>
            </a:lvl1pPr>
            <a:lvl2pPr marL="457195" indent="0">
              <a:buNone/>
              <a:defRPr sz="1200"/>
            </a:lvl2pPr>
            <a:lvl3pPr marL="914388" indent="0">
              <a:buNone/>
              <a:defRPr sz="1000"/>
            </a:lvl3pPr>
            <a:lvl4pPr marL="1371583" indent="0">
              <a:buNone/>
              <a:defRPr sz="900"/>
            </a:lvl4pPr>
            <a:lvl5pPr marL="1828777" indent="0">
              <a:buNone/>
              <a:defRPr sz="900"/>
            </a:lvl5pPr>
            <a:lvl6pPr marL="2285972" indent="0">
              <a:buNone/>
              <a:defRPr sz="900"/>
            </a:lvl6pPr>
            <a:lvl7pPr marL="2743166" indent="0">
              <a:buNone/>
              <a:defRPr sz="900"/>
            </a:lvl7pPr>
            <a:lvl8pPr marL="3200360" indent="0">
              <a:buNone/>
              <a:defRPr sz="900"/>
            </a:lvl8pPr>
            <a:lvl9pPr marL="365755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18ECC-174F-47E4-AAF2-0924FA8F9A3F}" type="datetimeFigureOut">
              <a:rPr lang="en-IN" smtClean="0"/>
              <a:t>27-06-2024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329749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9" y="982133"/>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9" y="4343401"/>
            <a:ext cx="9592732" cy="1532467"/>
          </a:xfrm>
        </p:spPr>
        <p:txBody>
          <a:bodyPr anchor="ctr">
            <a:normAutofit/>
          </a:bodyPr>
          <a:lstStyle>
            <a:lvl1pPr marL="0" indent="0" algn="ctr">
              <a:buNone/>
              <a:defRPr sz="2000">
                <a:solidFill>
                  <a:schemeClr val="tx1"/>
                </a:solidFill>
              </a:defRPr>
            </a:lvl1pPr>
            <a:lvl2pPr marL="457195" indent="0">
              <a:buNone/>
              <a:defRPr sz="1800">
                <a:solidFill>
                  <a:schemeClr val="tx1">
                    <a:tint val="75000"/>
                  </a:schemeClr>
                </a:solidFill>
              </a:defRPr>
            </a:lvl2pPr>
            <a:lvl3pPr marL="914388" indent="0">
              <a:buNone/>
              <a:defRPr sz="1600">
                <a:solidFill>
                  <a:schemeClr val="tx1">
                    <a:tint val="75000"/>
                  </a:schemeClr>
                </a:solidFill>
              </a:defRPr>
            </a:lvl3pPr>
            <a:lvl4pPr marL="1371583" indent="0">
              <a:buNone/>
              <a:defRPr sz="1400">
                <a:solidFill>
                  <a:schemeClr val="tx1">
                    <a:tint val="75000"/>
                  </a:schemeClr>
                </a:solidFill>
              </a:defRPr>
            </a:lvl4pPr>
            <a:lvl5pPr marL="1828777" indent="0">
              <a:buNone/>
              <a:defRPr sz="1400">
                <a:solidFill>
                  <a:schemeClr val="tx1">
                    <a:tint val="75000"/>
                  </a:schemeClr>
                </a:solidFill>
              </a:defRPr>
            </a:lvl5pPr>
            <a:lvl6pPr marL="2285972" indent="0">
              <a:buNone/>
              <a:defRPr sz="1400">
                <a:solidFill>
                  <a:schemeClr val="tx1">
                    <a:tint val="75000"/>
                  </a:schemeClr>
                </a:solidFill>
              </a:defRPr>
            </a:lvl6pPr>
            <a:lvl7pPr marL="2743166" indent="0">
              <a:buNone/>
              <a:defRPr sz="1400">
                <a:solidFill>
                  <a:schemeClr val="tx1">
                    <a:tint val="75000"/>
                  </a:schemeClr>
                </a:solidFill>
              </a:defRPr>
            </a:lvl7pPr>
            <a:lvl8pPr marL="3200360" indent="0">
              <a:buNone/>
              <a:defRPr sz="1400">
                <a:solidFill>
                  <a:schemeClr val="tx1">
                    <a:tint val="75000"/>
                  </a:schemeClr>
                </a:solidFill>
              </a:defRPr>
            </a:lvl8pPr>
            <a:lvl9pPr marL="365755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5" name="Straight Connector 14"/>
          <p:cNvCxnSpPr/>
          <p:nvPr/>
        </p:nvCxnSpPr>
        <p:spPr>
          <a:xfrm>
            <a:off x="1396169" y="4140199"/>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9294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4" y="982133"/>
            <a:ext cx="9296399"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3" cy="584200"/>
          </a:xfrm>
        </p:spPr>
        <p:txBody>
          <a:bodyPr anchor="ctr">
            <a:normAutofit/>
          </a:bodyPr>
          <a:lstStyle>
            <a:lvl1pPr marL="0" indent="0" algn="r">
              <a:buFontTx/>
              <a:buNone/>
              <a:defRPr sz="2000"/>
            </a:lvl1pPr>
            <a:lvl2pPr marL="457195" indent="0">
              <a:buFontTx/>
              <a:buNone/>
              <a:defRPr/>
            </a:lvl2pPr>
            <a:lvl3pPr marL="914388" indent="0">
              <a:buFontTx/>
              <a:buNone/>
              <a:defRPr/>
            </a:lvl3pPr>
            <a:lvl4pPr marL="1371583" indent="0">
              <a:buFontTx/>
              <a:buNone/>
              <a:defRPr/>
            </a:lvl4pPr>
            <a:lvl5pPr marL="1828777"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401"/>
            <a:ext cx="9609667" cy="1532467"/>
          </a:xfrm>
        </p:spPr>
        <p:txBody>
          <a:bodyPr anchor="ctr">
            <a:normAutofit/>
          </a:bodyPr>
          <a:lstStyle>
            <a:lvl1pPr marL="0" indent="0" algn="ctr">
              <a:buNone/>
              <a:defRPr sz="2000">
                <a:solidFill>
                  <a:schemeClr val="tx1"/>
                </a:solidFill>
              </a:defRPr>
            </a:lvl1pPr>
            <a:lvl2pPr marL="457195" indent="0">
              <a:buNone/>
              <a:defRPr sz="1800">
                <a:solidFill>
                  <a:schemeClr val="tx1">
                    <a:tint val="75000"/>
                  </a:schemeClr>
                </a:solidFill>
              </a:defRPr>
            </a:lvl2pPr>
            <a:lvl3pPr marL="914388" indent="0">
              <a:buNone/>
              <a:defRPr sz="1600">
                <a:solidFill>
                  <a:schemeClr val="tx1">
                    <a:tint val="75000"/>
                  </a:schemeClr>
                </a:solidFill>
              </a:defRPr>
            </a:lvl3pPr>
            <a:lvl4pPr marL="1371583" indent="0">
              <a:buNone/>
              <a:defRPr sz="1400">
                <a:solidFill>
                  <a:schemeClr val="tx1">
                    <a:tint val="75000"/>
                  </a:schemeClr>
                </a:solidFill>
              </a:defRPr>
            </a:lvl4pPr>
            <a:lvl5pPr marL="1828777" indent="0">
              <a:buNone/>
              <a:defRPr sz="1400">
                <a:solidFill>
                  <a:schemeClr val="tx1">
                    <a:tint val="75000"/>
                  </a:schemeClr>
                </a:solidFill>
              </a:defRPr>
            </a:lvl5pPr>
            <a:lvl6pPr marL="2285972" indent="0">
              <a:buNone/>
              <a:defRPr sz="1400">
                <a:solidFill>
                  <a:schemeClr val="tx1">
                    <a:tint val="75000"/>
                  </a:schemeClr>
                </a:solidFill>
              </a:defRPr>
            </a:lvl6pPr>
            <a:lvl7pPr marL="2743166" indent="0">
              <a:buNone/>
              <a:defRPr sz="1400">
                <a:solidFill>
                  <a:schemeClr val="tx1">
                    <a:tint val="75000"/>
                  </a:schemeClr>
                </a:solidFill>
              </a:defRPr>
            </a:lvl7pPr>
            <a:lvl8pPr marL="3200360" indent="0">
              <a:buNone/>
              <a:defRPr sz="1400">
                <a:solidFill>
                  <a:schemeClr val="tx1">
                    <a:tint val="75000"/>
                  </a:schemeClr>
                </a:solidFill>
              </a:defRPr>
            </a:lvl8pPr>
            <a:lvl9pPr marL="365755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sp>
        <p:nvSpPr>
          <p:cNvPr id="14" name="TextBox 13"/>
          <p:cNvSpPr txBox="1"/>
          <p:nvPr/>
        </p:nvSpPr>
        <p:spPr>
          <a:xfrm>
            <a:off x="862015"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8" y="282787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7639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3"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3" y="4777381"/>
            <a:ext cx="9609668" cy="860400"/>
          </a:xfrm>
        </p:spPr>
        <p:txBody>
          <a:bodyPr anchor="t">
            <a:normAutofit/>
          </a:bodyPr>
          <a:lstStyle>
            <a:lvl1pPr marL="0" indent="0" algn="l">
              <a:buNone/>
              <a:defRPr sz="2000">
                <a:solidFill>
                  <a:schemeClr val="tx1"/>
                </a:solidFill>
              </a:defRPr>
            </a:lvl1pPr>
            <a:lvl2pPr marL="457195" indent="0">
              <a:buNone/>
              <a:defRPr sz="1800">
                <a:solidFill>
                  <a:schemeClr val="tx1">
                    <a:tint val="75000"/>
                  </a:schemeClr>
                </a:solidFill>
              </a:defRPr>
            </a:lvl2pPr>
            <a:lvl3pPr marL="914388" indent="0">
              <a:buNone/>
              <a:defRPr sz="1600">
                <a:solidFill>
                  <a:schemeClr val="tx1">
                    <a:tint val="75000"/>
                  </a:schemeClr>
                </a:solidFill>
              </a:defRPr>
            </a:lvl3pPr>
            <a:lvl4pPr marL="1371583" indent="0">
              <a:buNone/>
              <a:defRPr sz="1400">
                <a:solidFill>
                  <a:schemeClr val="tx1">
                    <a:tint val="75000"/>
                  </a:schemeClr>
                </a:solidFill>
              </a:defRPr>
            </a:lvl4pPr>
            <a:lvl5pPr marL="1828777" indent="0">
              <a:buNone/>
              <a:defRPr sz="1400">
                <a:solidFill>
                  <a:schemeClr val="tx1">
                    <a:tint val="75000"/>
                  </a:schemeClr>
                </a:solidFill>
              </a:defRPr>
            </a:lvl5pPr>
            <a:lvl6pPr marL="2285972" indent="0">
              <a:buNone/>
              <a:defRPr sz="1400">
                <a:solidFill>
                  <a:schemeClr val="tx1">
                    <a:tint val="75000"/>
                  </a:schemeClr>
                </a:solidFill>
              </a:defRPr>
            </a:lvl6pPr>
            <a:lvl7pPr marL="2743166" indent="0">
              <a:buNone/>
              <a:defRPr sz="1400">
                <a:solidFill>
                  <a:schemeClr val="tx1">
                    <a:tint val="75000"/>
                  </a:schemeClr>
                </a:solidFill>
              </a:defRPr>
            </a:lvl7pPr>
            <a:lvl8pPr marL="3200360" indent="0">
              <a:buNone/>
              <a:defRPr sz="1400">
                <a:solidFill>
                  <a:schemeClr val="tx1">
                    <a:tint val="75000"/>
                  </a:schemeClr>
                </a:solidFill>
              </a:defRPr>
            </a:lvl8pPr>
            <a:lvl9pPr marL="365755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1787511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4" y="982133"/>
            <a:ext cx="9296399"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3" y="3639312"/>
            <a:ext cx="9609668" cy="886968"/>
          </a:xfrm>
        </p:spPr>
        <p:txBody>
          <a:bodyPr anchor="b">
            <a:normAutofit/>
          </a:bodyPr>
          <a:lstStyle>
            <a:lvl1pPr marL="0" indent="0" algn="l">
              <a:spcBef>
                <a:spcPts val="0"/>
              </a:spcBef>
              <a:buNone/>
              <a:defRPr sz="2400">
                <a:solidFill>
                  <a:schemeClr val="tx1"/>
                </a:solidFill>
              </a:defRPr>
            </a:lvl1pPr>
            <a:lvl2pPr marL="457195" indent="0">
              <a:buNone/>
              <a:defRPr sz="1800">
                <a:solidFill>
                  <a:schemeClr val="tx1">
                    <a:tint val="75000"/>
                  </a:schemeClr>
                </a:solidFill>
              </a:defRPr>
            </a:lvl2pPr>
            <a:lvl3pPr marL="914388" indent="0">
              <a:buNone/>
              <a:defRPr sz="1600">
                <a:solidFill>
                  <a:schemeClr val="tx1">
                    <a:tint val="75000"/>
                  </a:schemeClr>
                </a:solidFill>
              </a:defRPr>
            </a:lvl3pPr>
            <a:lvl4pPr marL="1371583" indent="0">
              <a:buNone/>
              <a:defRPr sz="1400">
                <a:solidFill>
                  <a:schemeClr val="tx1">
                    <a:tint val="75000"/>
                  </a:schemeClr>
                </a:solidFill>
              </a:defRPr>
            </a:lvl4pPr>
            <a:lvl5pPr marL="1828777" indent="0">
              <a:buNone/>
              <a:defRPr sz="1400">
                <a:solidFill>
                  <a:schemeClr val="tx1">
                    <a:tint val="75000"/>
                  </a:schemeClr>
                </a:solidFill>
              </a:defRPr>
            </a:lvl5pPr>
            <a:lvl6pPr marL="2285972" indent="0">
              <a:buNone/>
              <a:defRPr sz="1400">
                <a:solidFill>
                  <a:schemeClr val="tx1">
                    <a:tint val="75000"/>
                  </a:schemeClr>
                </a:solidFill>
              </a:defRPr>
            </a:lvl6pPr>
            <a:lvl7pPr marL="2743166" indent="0">
              <a:buNone/>
              <a:defRPr sz="1400">
                <a:solidFill>
                  <a:schemeClr val="tx1">
                    <a:tint val="75000"/>
                  </a:schemeClr>
                </a:solidFill>
              </a:defRPr>
            </a:lvl7pPr>
            <a:lvl8pPr marL="3200360" indent="0">
              <a:buNone/>
              <a:defRPr sz="1400">
                <a:solidFill>
                  <a:schemeClr val="tx1">
                    <a:tint val="75000"/>
                  </a:schemeClr>
                </a:solidFill>
              </a:defRPr>
            </a:lvl8pPr>
            <a:lvl9pPr marL="3657555"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3" y="4529667"/>
            <a:ext cx="9609668" cy="1346200"/>
          </a:xfrm>
        </p:spPr>
        <p:txBody>
          <a:bodyPr anchor="t">
            <a:normAutofit/>
          </a:bodyPr>
          <a:lstStyle>
            <a:lvl1pPr marL="0" indent="0" algn="l">
              <a:buNone/>
              <a:defRPr sz="1800">
                <a:solidFill>
                  <a:schemeClr val="tx1"/>
                </a:solidFill>
              </a:defRPr>
            </a:lvl1pPr>
            <a:lvl2pPr marL="457195" indent="0">
              <a:buNone/>
              <a:defRPr sz="1800">
                <a:solidFill>
                  <a:schemeClr val="tx1">
                    <a:tint val="75000"/>
                  </a:schemeClr>
                </a:solidFill>
              </a:defRPr>
            </a:lvl2pPr>
            <a:lvl3pPr marL="914388" indent="0">
              <a:buNone/>
              <a:defRPr sz="1600">
                <a:solidFill>
                  <a:schemeClr val="tx1">
                    <a:tint val="75000"/>
                  </a:schemeClr>
                </a:solidFill>
              </a:defRPr>
            </a:lvl3pPr>
            <a:lvl4pPr marL="1371583" indent="0">
              <a:buNone/>
              <a:defRPr sz="1400">
                <a:solidFill>
                  <a:schemeClr val="tx1">
                    <a:tint val="75000"/>
                  </a:schemeClr>
                </a:solidFill>
              </a:defRPr>
            </a:lvl4pPr>
            <a:lvl5pPr marL="1828777" indent="0">
              <a:buNone/>
              <a:defRPr sz="1400">
                <a:solidFill>
                  <a:schemeClr val="tx1">
                    <a:tint val="75000"/>
                  </a:schemeClr>
                </a:solidFill>
              </a:defRPr>
            </a:lvl5pPr>
            <a:lvl6pPr marL="2285972" indent="0">
              <a:buNone/>
              <a:defRPr sz="1400">
                <a:solidFill>
                  <a:schemeClr val="tx1">
                    <a:tint val="75000"/>
                  </a:schemeClr>
                </a:solidFill>
              </a:defRPr>
            </a:lvl6pPr>
            <a:lvl7pPr marL="2743166" indent="0">
              <a:buNone/>
              <a:defRPr sz="1400">
                <a:solidFill>
                  <a:schemeClr val="tx1">
                    <a:tint val="75000"/>
                  </a:schemeClr>
                </a:solidFill>
              </a:defRPr>
            </a:lvl7pPr>
            <a:lvl8pPr marL="3200360" indent="0">
              <a:buNone/>
              <a:defRPr sz="1400">
                <a:solidFill>
                  <a:schemeClr val="tx1">
                    <a:tint val="75000"/>
                  </a:schemeClr>
                </a:solidFill>
              </a:defRPr>
            </a:lvl8pPr>
            <a:lvl9pPr marL="365755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sp>
        <p:nvSpPr>
          <p:cNvPr id="12" name="TextBox 11"/>
          <p:cNvSpPr txBox="1"/>
          <p:nvPr/>
        </p:nvSpPr>
        <p:spPr>
          <a:xfrm>
            <a:off x="862015"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8"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433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3"/>
            <a:ext cx="9609667"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3" y="3630168"/>
            <a:ext cx="9609668" cy="841248"/>
          </a:xfrm>
        </p:spPr>
        <p:txBody>
          <a:bodyPr anchor="b">
            <a:normAutofit/>
          </a:bodyPr>
          <a:lstStyle>
            <a:lvl1pPr marL="0" indent="0" algn="l">
              <a:spcBef>
                <a:spcPts val="0"/>
              </a:spcBef>
              <a:buNone/>
              <a:defRPr sz="2800">
                <a:solidFill>
                  <a:schemeClr val="tx1"/>
                </a:solidFill>
              </a:defRPr>
            </a:lvl1pPr>
            <a:lvl2pPr marL="457195" indent="0">
              <a:buNone/>
              <a:defRPr sz="1800">
                <a:solidFill>
                  <a:schemeClr val="tx1">
                    <a:tint val="75000"/>
                  </a:schemeClr>
                </a:solidFill>
              </a:defRPr>
            </a:lvl2pPr>
            <a:lvl3pPr marL="914388" indent="0">
              <a:buNone/>
              <a:defRPr sz="1600">
                <a:solidFill>
                  <a:schemeClr val="tx1">
                    <a:tint val="75000"/>
                  </a:schemeClr>
                </a:solidFill>
              </a:defRPr>
            </a:lvl3pPr>
            <a:lvl4pPr marL="1371583" indent="0">
              <a:buNone/>
              <a:defRPr sz="1400">
                <a:solidFill>
                  <a:schemeClr val="tx1">
                    <a:tint val="75000"/>
                  </a:schemeClr>
                </a:solidFill>
              </a:defRPr>
            </a:lvl4pPr>
            <a:lvl5pPr marL="1828777" indent="0">
              <a:buNone/>
              <a:defRPr sz="1400">
                <a:solidFill>
                  <a:schemeClr val="tx1">
                    <a:tint val="75000"/>
                  </a:schemeClr>
                </a:solidFill>
              </a:defRPr>
            </a:lvl5pPr>
            <a:lvl6pPr marL="2285972" indent="0">
              <a:buNone/>
              <a:defRPr sz="1400">
                <a:solidFill>
                  <a:schemeClr val="tx1">
                    <a:tint val="75000"/>
                  </a:schemeClr>
                </a:solidFill>
              </a:defRPr>
            </a:lvl6pPr>
            <a:lvl7pPr marL="2743166" indent="0">
              <a:buNone/>
              <a:defRPr sz="1400">
                <a:solidFill>
                  <a:schemeClr val="tx1">
                    <a:tint val="75000"/>
                  </a:schemeClr>
                </a:solidFill>
              </a:defRPr>
            </a:lvl7pPr>
            <a:lvl8pPr marL="3200360" indent="0">
              <a:buNone/>
              <a:defRPr sz="1400">
                <a:solidFill>
                  <a:schemeClr val="tx1">
                    <a:tint val="75000"/>
                  </a:schemeClr>
                </a:solidFill>
              </a:defRPr>
            </a:lvl8pPr>
            <a:lvl9pPr marL="3657555"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2" y="4470401"/>
            <a:ext cx="9609671" cy="1405467"/>
          </a:xfrm>
        </p:spPr>
        <p:txBody>
          <a:bodyPr anchor="t">
            <a:normAutofit/>
          </a:bodyPr>
          <a:lstStyle>
            <a:lvl1pPr marL="0" indent="0" algn="l">
              <a:buNone/>
              <a:defRPr sz="1800">
                <a:solidFill>
                  <a:schemeClr val="tx1"/>
                </a:solidFill>
              </a:defRPr>
            </a:lvl1pPr>
            <a:lvl2pPr marL="457195" indent="0">
              <a:buNone/>
              <a:defRPr sz="1800">
                <a:solidFill>
                  <a:schemeClr val="tx1">
                    <a:tint val="75000"/>
                  </a:schemeClr>
                </a:solidFill>
              </a:defRPr>
            </a:lvl2pPr>
            <a:lvl3pPr marL="914388" indent="0">
              <a:buNone/>
              <a:defRPr sz="1600">
                <a:solidFill>
                  <a:schemeClr val="tx1">
                    <a:tint val="75000"/>
                  </a:schemeClr>
                </a:solidFill>
              </a:defRPr>
            </a:lvl3pPr>
            <a:lvl4pPr marL="1371583" indent="0">
              <a:buNone/>
              <a:defRPr sz="1400">
                <a:solidFill>
                  <a:schemeClr val="tx1">
                    <a:tint val="75000"/>
                  </a:schemeClr>
                </a:solidFill>
              </a:defRPr>
            </a:lvl4pPr>
            <a:lvl5pPr marL="1828777" indent="0">
              <a:buNone/>
              <a:defRPr sz="1400">
                <a:solidFill>
                  <a:schemeClr val="tx1">
                    <a:tint val="75000"/>
                  </a:schemeClr>
                </a:solidFill>
              </a:defRPr>
            </a:lvl5pPr>
            <a:lvl6pPr marL="2285972" indent="0">
              <a:buNone/>
              <a:defRPr sz="1400">
                <a:solidFill>
                  <a:schemeClr val="tx1">
                    <a:tint val="75000"/>
                  </a:schemeClr>
                </a:solidFill>
              </a:defRPr>
            </a:lvl6pPr>
            <a:lvl7pPr marL="2743166" indent="0">
              <a:buNone/>
              <a:defRPr sz="1400">
                <a:solidFill>
                  <a:schemeClr val="tx1">
                    <a:tint val="75000"/>
                  </a:schemeClr>
                </a:solidFill>
              </a:defRPr>
            </a:lvl7pPr>
            <a:lvl8pPr marL="3200360" indent="0">
              <a:buNone/>
              <a:defRPr sz="1400">
                <a:solidFill>
                  <a:schemeClr val="tx1">
                    <a:tint val="75000"/>
                  </a:schemeClr>
                </a:solidFill>
              </a:defRPr>
            </a:lvl8pPr>
            <a:lvl9pPr marL="365755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5" name="Straight Connector 14"/>
          <p:cNvCxnSpPr/>
          <p:nvPr/>
        </p:nvCxnSpPr>
        <p:spPr>
          <a:xfrm>
            <a:off x="1396169" y="3429000"/>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6173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4" name="Straight Connector 13"/>
          <p:cNvCxnSpPr/>
          <p:nvPr/>
        </p:nvCxnSpPr>
        <p:spPr>
          <a:xfrm>
            <a:off x="1396169" y="2421467"/>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585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8" y="982134"/>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1" y="982133"/>
            <a:ext cx="7433025" cy="489373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4" name="Straight Connector 13"/>
          <p:cNvCxnSpPr/>
          <p:nvPr/>
        </p:nvCxnSpPr>
        <p:spPr>
          <a:xfrm>
            <a:off x="8863891" y="990601"/>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727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7"/>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2818610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5"/>
            <a:ext cx="8158688" cy="1822515"/>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2"/>
            <a:ext cx="8158691" cy="954547"/>
          </a:xfrm>
        </p:spPr>
        <p:txBody>
          <a:bodyPr anchor="t">
            <a:normAutofit/>
          </a:bodyPr>
          <a:lstStyle>
            <a:lvl1pPr marL="0" indent="0" algn="ctr">
              <a:buNone/>
              <a:defRPr sz="2400">
                <a:solidFill>
                  <a:schemeClr val="tx1"/>
                </a:solidFill>
              </a:defRPr>
            </a:lvl1pPr>
            <a:lvl2pPr marL="457195" indent="0">
              <a:buNone/>
              <a:defRPr sz="1800">
                <a:solidFill>
                  <a:schemeClr val="tx1">
                    <a:tint val="75000"/>
                  </a:schemeClr>
                </a:solidFill>
              </a:defRPr>
            </a:lvl2pPr>
            <a:lvl3pPr marL="914388" indent="0">
              <a:buNone/>
              <a:defRPr sz="1600">
                <a:solidFill>
                  <a:schemeClr val="tx1">
                    <a:tint val="75000"/>
                  </a:schemeClr>
                </a:solidFill>
              </a:defRPr>
            </a:lvl3pPr>
            <a:lvl4pPr marL="1371583" indent="0">
              <a:buNone/>
              <a:defRPr sz="1400">
                <a:solidFill>
                  <a:schemeClr val="tx1">
                    <a:tint val="75000"/>
                  </a:schemeClr>
                </a:solidFill>
              </a:defRPr>
            </a:lvl4pPr>
            <a:lvl5pPr marL="1828777" indent="0">
              <a:buNone/>
              <a:defRPr sz="1400">
                <a:solidFill>
                  <a:schemeClr val="tx1">
                    <a:tint val="75000"/>
                  </a:schemeClr>
                </a:solidFill>
              </a:defRPr>
            </a:lvl5pPr>
            <a:lvl6pPr marL="2285972" indent="0">
              <a:buNone/>
              <a:defRPr sz="1400">
                <a:solidFill>
                  <a:schemeClr val="tx1">
                    <a:tint val="75000"/>
                  </a:schemeClr>
                </a:solidFill>
              </a:defRPr>
            </a:lvl6pPr>
            <a:lvl7pPr marL="2743166" indent="0">
              <a:buNone/>
              <a:defRPr sz="1400">
                <a:solidFill>
                  <a:schemeClr val="tx1">
                    <a:tint val="75000"/>
                  </a:schemeClr>
                </a:solidFill>
              </a:defRPr>
            </a:lvl7pPr>
            <a:lvl8pPr marL="3200360" indent="0">
              <a:buNone/>
              <a:defRPr sz="1400">
                <a:solidFill>
                  <a:schemeClr val="tx1">
                    <a:tint val="75000"/>
                  </a:schemeClr>
                </a:solidFill>
              </a:defRPr>
            </a:lvl8pPr>
            <a:lvl9pPr marL="365755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09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7"/>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9"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318ECC-174F-47E4-AAF2-0924FA8F9A3F}" type="datetimeFigureOut">
              <a:rPr lang="en-IN" smtClean="0"/>
              <a:t>27-06-2024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399482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1" y="2658534"/>
            <a:ext cx="4718304" cy="576263"/>
          </a:xfrm>
        </p:spPr>
        <p:txBody>
          <a:bodyPr anchor="b">
            <a:noAutofit/>
          </a:bodyPr>
          <a:lstStyle>
            <a:lvl1pPr marL="0" indent="0">
              <a:spcBef>
                <a:spcPts val="672"/>
              </a:spcBef>
              <a:spcAft>
                <a:spcPts val="600"/>
              </a:spcAft>
              <a:buNone/>
              <a:defRPr sz="2800" b="0">
                <a:solidFill>
                  <a:schemeClr val="accent1"/>
                </a:solidFill>
              </a:defRPr>
            </a:lvl1pPr>
            <a:lvl2pPr marL="457195" indent="0">
              <a:buNone/>
              <a:defRPr sz="2000" b="1"/>
            </a:lvl2pPr>
            <a:lvl3pPr marL="914388" indent="0">
              <a:buNone/>
              <a:defRPr sz="1800" b="1"/>
            </a:lvl3pPr>
            <a:lvl4pPr marL="1371583" indent="0">
              <a:buNone/>
              <a:defRPr sz="1600" b="1"/>
            </a:lvl4pPr>
            <a:lvl5pPr marL="1828777" indent="0">
              <a:buNone/>
              <a:defRPr sz="1600" b="1"/>
            </a:lvl5pPr>
            <a:lvl6pPr marL="2285972" indent="0">
              <a:buNone/>
              <a:defRPr sz="1600" b="1"/>
            </a:lvl6pPr>
            <a:lvl7pPr marL="2743166" indent="0">
              <a:buNone/>
              <a:defRPr sz="1600" b="1"/>
            </a:lvl7pPr>
            <a:lvl8pPr marL="3200360" indent="0">
              <a:buNone/>
              <a:defRPr sz="1600" b="1"/>
            </a:lvl8pPr>
            <a:lvl9pPr marL="3657555"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1" y="3243264"/>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4"/>
            <a:ext cx="4718304" cy="576263"/>
          </a:xfrm>
        </p:spPr>
        <p:txBody>
          <a:bodyPr anchor="b">
            <a:noAutofit/>
          </a:bodyPr>
          <a:lstStyle>
            <a:lvl1pPr marL="0" indent="0">
              <a:spcBef>
                <a:spcPts val="672"/>
              </a:spcBef>
              <a:spcAft>
                <a:spcPts val="600"/>
              </a:spcAft>
              <a:buNone/>
              <a:defRPr sz="2800" b="0">
                <a:solidFill>
                  <a:schemeClr val="accent1"/>
                </a:solidFill>
              </a:defRPr>
            </a:lvl1pPr>
            <a:lvl2pPr marL="457195" indent="0">
              <a:buNone/>
              <a:defRPr sz="2000" b="1"/>
            </a:lvl2pPr>
            <a:lvl3pPr marL="914388" indent="0">
              <a:buNone/>
              <a:defRPr sz="1800" b="1"/>
            </a:lvl3pPr>
            <a:lvl4pPr marL="1371583" indent="0">
              <a:buNone/>
              <a:defRPr sz="1600" b="1"/>
            </a:lvl4pPr>
            <a:lvl5pPr marL="1828777" indent="0">
              <a:buNone/>
              <a:defRPr sz="1600" b="1"/>
            </a:lvl5pPr>
            <a:lvl6pPr marL="2285972" indent="0">
              <a:buNone/>
              <a:defRPr sz="1600" b="1"/>
            </a:lvl6pPr>
            <a:lvl7pPr marL="2743166" indent="0">
              <a:buNone/>
              <a:defRPr sz="1600" b="1"/>
            </a:lvl7pPr>
            <a:lvl8pPr marL="3200360" indent="0">
              <a:buNone/>
              <a:defRPr sz="1600" b="1"/>
            </a:lvl8pPr>
            <a:lvl9pPr marL="365755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4"/>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318ECC-174F-47E4-AAF2-0924FA8F9A3F}" type="datetimeFigureOut">
              <a:rPr lang="en-IN" smtClean="0"/>
              <a:t>27-06-2024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2EEC88-75AD-4DE8-9152-D7F284A5CE4E}" type="slidenum">
              <a:rPr lang="en-IN" smtClean="0"/>
              <a:t>‹#›</a:t>
            </a:fld>
            <a:endParaRPr lang="en-IN"/>
          </a:p>
        </p:txBody>
      </p:sp>
      <p:cxnSp>
        <p:nvCxnSpPr>
          <p:cNvPr id="18" name="Straight Connector 17"/>
          <p:cNvCxnSpPr/>
          <p:nvPr/>
        </p:nvCxnSpPr>
        <p:spPr>
          <a:xfrm>
            <a:off x="1396169" y="2421467"/>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5854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318ECC-174F-47E4-AAF2-0924FA8F9A3F}" type="datetimeFigureOut">
              <a:rPr lang="en-IN" smtClean="0"/>
              <a:t>27-06-2024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2EEC88-75AD-4DE8-9152-D7F284A5CE4E}" type="slidenum">
              <a:rPr lang="en-IN" smtClean="0"/>
              <a:t>‹#›</a:t>
            </a:fld>
            <a:endParaRPr lang="en-IN"/>
          </a:p>
        </p:txBody>
      </p:sp>
      <p:cxnSp>
        <p:nvCxnSpPr>
          <p:cNvPr id="14" name="Straight Connector 13"/>
          <p:cNvCxnSpPr/>
          <p:nvPr/>
        </p:nvCxnSpPr>
        <p:spPr>
          <a:xfrm>
            <a:off x="1396169" y="2421467"/>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425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318ECC-174F-47E4-AAF2-0924FA8F9A3F}" type="datetimeFigureOut">
              <a:rPr lang="en-IN" smtClean="0"/>
              <a:t>27-06-2024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967429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4" y="1388535"/>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4"/>
            <a:ext cx="5469467"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4" y="3031066"/>
            <a:ext cx="3718455" cy="2438404"/>
          </a:xfrm>
        </p:spPr>
        <p:txBody>
          <a:bodyPr anchor="t">
            <a:normAutofit/>
          </a:bodyPr>
          <a:lstStyle>
            <a:lvl1pPr marL="0" indent="0" algn="ctr">
              <a:buNone/>
              <a:defRPr sz="1600"/>
            </a:lvl1pPr>
            <a:lvl2pPr marL="457195" indent="0">
              <a:buNone/>
              <a:defRPr sz="1200"/>
            </a:lvl2pPr>
            <a:lvl3pPr marL="914388" indent="0">
              <a:buNone/>
              <a:defRPr sz="1000"/>
            </a:lvl3pPr>
            <a:lvl4pPr marL="1371583" indent="0">
              <a:buNone/>
              <a:defRPr sz="900"/>
            </a:lvl4pPr>
            <a:lvl5pPr marL="1828777" indent="0">
              <a:buNone/>
              <a:defRPr sz="900"/>
            </a:lvl5pPr>
            <a:lvl6pPr marL="2285972" indent="0">
              <a:buNone/>
              <a:defRPr sz="900"/>
            </a:lvl6pPr>
            <a:lvl7pPr marL="2743166" indent="0">
              <a:buNone/>
              <a:defRPr sz="900"/>
            </a:lvl7pPr>
            <a:lvl8pPr marL="3200360" indent="0">
              <a:buNone/>
              <a:defRPr sz="900"/>
            </a:lvl8pPr>
            <a:lvl9pPr marL="365755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18ECC-174F-47E4-AAF2-0924FA8F9A3F}" type="datetimeFigureOut">
              <a:rPr lang="en-IN" smtClean="0"/>
              <a:t>27-06-2024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2EEC88-75AD-4DE8-9152-D7F284A5CE4E}" type="slidenum">
              <a:rPr lang="en-IN" smtClean="0"/>
              <a:t>‹#›</a:t>
            </a:fld>
            <a:endParaRPr lang="en-IN"/>
          </a:p>
        </p:txBody>
      </p:sp>
      <p:cxnSp>
        <p:nvCxnSpPr>
          <p:cNvPr id="16" name="Straight Connector 15"/>
          <p:cNvCxnSpPr/>
          <p:nvPr/>
        </p:nvCxnSpPr>
        <p:spPr>
          <a:xfrm>
            <a:off x="1396169" y="2912533"/>
            <a:ext cx="35144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5287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3"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195" indent="0">
              <a:buNone/>
              <a:defRPr sz="1600"/>
            </a:lvl2pPr>
            <a:lvl3pPr marL="914388" indent="0">
              <a:buNone/>
              <a:defRPr sz="1600"/>
            </a:lvl3pPr>
            <a:lvl4pPr marL="1371583" indent="0">
              <a:buNone/>
              <a:defRPr sz="1600"/>
            </a:lvl4pPr>
            <a:lvl5pPr marL="1828777" indent="0">
              <a:buNone/>
              <a:defRPr sz="1600"/>
            </a:lvl5pPr>
            <a:lvl6pPr marL="2285972" indent="0">
              <a:buNone/>
              <a:defRPr sz="1600"/>
            </a:lvl6pPr>
            <a:lvl7pPr marL="2743166" indent="0">
              <a:buNone/>
              <a:defRPr sz="1600"/>
            </a:lvl7pPr>
            <a:lvl8pPr marL="3200360" indent="0">
              <a:buNone/>
              <a:defRPr sz="1600"/>
            </a:lvl8pPr>
            <a:lvl9pPr marL="3657555"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195" indent="0">
              <a:buNone/>
              <a:defRPr sz="1200"/>
            </a:lvl2pPr>
            <a:lvl3pPr marL="914388" indent="0">
              <a:buNone/>
              <a:defRPr sz="1000"/>
            </a:lvl3pPr>
            <a:lvl4pPr marL="1371583" indent="0">
              <a:buNone/>
              <a:defRPr sz="900"/>
            </a:lvl4pPr>
            <a:lvl5pPr marL="1828777" indent="0">
              <a:buNone/>
              <a:defRPr sz="900"/>
            </a:lvl5pPr>
            <a:lvl6pPr marL="2285972" indent="0">
              <a:buNone/>
              <a:defRPr sz="900"/>
            </a:lvl6pPr>
            <a:lvl7pPr marL="2743166" indent="0">
              <a:buNone/>
              <a:defRPr sz="900"/>
            </a:lvl7pPr>
            <a:lvl8pPr marL="3200360" indent="0">
              <a:buNone/>
              <a:defRPr sz="900"/>
            </a:lvl8pPr>
            <a:lvl9pPr marL="365755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18ECC-174F-47E4-AAF2-0924FA8F9A3F}" type="datetimeFigureOut">
              <a:rPr lang="en-IN" smtClean="0"/>
              <a:t>27-06-2024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1438237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grpSp>
        <p:nvGrpSpPr>
          <p:cNvPr id="7" name="Group 6"/>
          <p:cNvGrpSpPr/>
          <p:nvPr/>
        </p:nvGrpSpPr>
        <p:grpSpPr>
          <a:xfrm>
            <a:off x="-15736" y="1"/>
            <a:ext cx="12229963" cy="6856215"/>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3" y="982133"/>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2"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1"/>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318ECC-174F-47E4-AAF2-0924FA8F9A3F}" type="datetimeFigureOut">
              <a:rPr lang="en-IN" smtClean="0"/>
              <a:t>27-06-2024</a:t>
            </a:fld>
            <a:endParaRPr lang="en-IN"/>
          </a:p>
        </p:txBody>
      </p:sp>
      <p:sp>
        <p:nvSpPr>
          <p:cNvPr id="5" name="Footer Placeholder 4"/>
          <p:cNvSpPr>
            <a:spLocks noGrp="1"/>
          </p:cNvSpPr>
          <p:nvPr>
            <p:ph type="ftr" sz="quarter" idx="3"/>
          </p:nvPr>
        </p:nvSpPr>
        <p:spPr>
          <a:xfrm>
            <a:off x="1295403" y="5969001"/>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2" y="5969001"/>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2EEC88-75AD-4DE8-9152-D7F284A5CE4E}" type="slidenum">
              <a:rPr lang="en-IN" smtClean="0"/>
              <a:t>‹#›</a:t>
            </a:fld>
            <a:endParaRPr lang="en-IN"/>
          </a:p>
        </p:txBody>
      </p:sp>
    </p:spTree>
    <p:extLst>
      <p:ext uri="{BB962C8B-B14F-4D97-AF65-F5344CB8AC3E}">
        <p14:creationId xmlns:p14="http://schemas.microsoft.com/office/powerpoint/2010/main" val="3143942894"/>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Lst>
  <p:txStyles>
    <p:titleStyle>
      <a:lvl1pPr algn="ctr" defTabSz="457195"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46" indent="-285746" algn="l" defTabSz="457195"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41" indent="-285746" algn="l" defTabSz="457195"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35" indent="-285746" algn="l" defTabSz="457195"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31" indent="-171448" algn="l" defTabSz="457195"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25" indent="-171448"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569"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763"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8957"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151"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88" algn="l" defTabSz="457195" rtl="0" eaLnBrk="1" latinLnBrk="0" hangingPunct="1">
        <a:defRPr sz="1800" kern="1200">
          <a:solidFill>
            <a:schemeClr val="tx1"/>
          </a:solidFill>
          <a:latin typeface="+mn-lt"/>
          <a:ea typeface="+mn-ea"/>
          <a:cs typeface="+mn-cs"/>
        </a:defRPr>
      </a:lvl3pPr>
      <a:lvl4pPr marL="1371583" algn="l" defTabSz="457195" rtl="0" eaLnBrk="1" latinLnBrk="0" hangingPunct="1">
        <a:defRPr sz="1800" kern="1200">
          <a:solidFill>
            <a:schemeClr val="tx1"/>
          </a:solidFill>
          <a:latin typeface="+mn-lt"/>
          <a:ea typeface="+mn-ea"/>
          <a:cs typeface="+mn-cs"/>
        </a:defRPr>
      </a:lvl4pPr>
      <a:lvl5pPr marL="1828777" algn="l" defTabSz="457195" rtl="0" eaLnBrk="1" latinLnBrk="0" hangingPunct="1">
        <a:defRPr sz="1800" kern="1200">
          <a:solidFill>
            <a:schemeClr val="tx1"/>
          </a:solidFill>
          <a:latin typeface="+mn-lt"/>
          <a:ea typeface="+mn-ea"/>
          <a:cs typeface="+mn-cs"/>
        </a:defRPr>
      </a:lvl5pPr>
      <a:lvl6pPr marL="2285972" algn="l" defTabSz="457195" rtl="0" eaLnBrk="1" latinLnBrk="0" hangingPunct="1">
        <a:defRPr sz="1800" kern="1200">
          <a:solidFill>
            <a:schemeClr val="tx1"/>
          </a:solidFill>
          <a:latin typeface="+mn-lt"/>
          <a:ea typeface="+mn-ea"/>
          <a:cs typeface="+mn-cs"/>
        </a:defRPr>
      </a:lvl6pPr>
      <a:lvl7pPr marL="2743166" algn="l" defTabSz="457195" rtl="0" eaLnBrk="1" latinLnBrk="0" hangingPunct="1">
        <a:defRPr sz="1800" kern="1200">
          <a:solidFill>
            <a:schemeClr val="tx1"/>
          </a:solidFill>
          <a:latin typeface="+mn-lt"/>
          <a:ea typeface="+mn-ea"/>
          <a:cs typeface="+mn-cs"/>
        </a:defRPr>
      </a:lvl7pPr>
      <a:lvl8pPr marL="3200360" algn="l" defTabSz="457195" rtl="0" eaLnBrk="1" latinLnBrk="0" hangingPunct="1">
        <a:defRPr sz="1800" kern="1200">
          <a:solidFill>
            <a:schemeClr val="tx1"/>
          </a:solidFill>
          <a:latin typeface="+mn-lt"/>
          <a:ea typeface="+mn-ea"/>
          <a:cs typeface="+mn-cs"/>
        </a:defRPr>
      </a:lvl8pPr>
      <a:lvl9pPr marL="3657555" algn="l" defTabSz="4571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s://www.w3schools.com/ai/ai_machine_learning.asp" TargetMode="External"/><Relationship Id="rId13" Type="http://schemas.openxmlformats.org/officeDocument/2006/relationships/hyperlink" Target="https://www.simplilearn.com/tutorials/machine-learning-tutorial" TargetMode="External"/><Relationship Id="rId3" Type="http://schemas.openxmlformats.org/officeDocument/2006/relationships/hyperlink" Target="https://www.w3schools.com/python/default.asp" TargetMode="External"/><Relationship Id="rId7" Type="http://schemas.openxmlformats.org/officeDocument/2006/relationships/hyperlink" Target="https://www.w3schools.com/python/numpy/numpy_random_seaborn.asp" TargetMode="External"/><Relationship Id="rId12" Type="http://schemas.openxmlformats.org/officeDocument/2006/relationships/hyperlink" Target="https://www.datacamp.com/category/machine-learning" TargetMode="External"/><Relationship Id="rId2" Type="http://schemas.openxmlformats.org/officeDocument/2006/relationships/hyperlink" Target="https://archive.ics.uci.edu/dataset/267/banknote+authentication" TargetMode="External"/><Relationship Id="rId1" Type="http://schemas.openxmlformats.org/officeDocument/2006/relationships/slideLayout" Target="../slideLayouts/slideLayout7.xml"/><Relationship Id="rId6" Type="http://schemas.openxmlformats.org/officeDocument/2006/relationships/hyperlink" Target="https://www.w3schools.com/python/matplotlib_pyplot.asp" TargetMode="External"/><Relationship Id="rId11" Type="http://schemas.openxmlformats.org/officeDocument/2006/relationships/hyperlink" Target="https://www.mygreatlearning.com/blog/machine-learning-tutorial/" TargetMode="External"/><Relationship Id="rId5" Type="http://schemas.openxmlformats.org/officeDocument/2006/relationships/hyperlink" Target="https://www.w3schools.com/python/pandas/default.asp" TargetMode="External"/><Relationship Id="rId10" Type="http://schemas.openxmlformats.org/officeDocument/2006/relationships/hyperlink" Target="https://www.geeksforgeeks.org/machine-learning-algorithms/" TargetMode="External"/><Relationship Id="rId4" Type="http://schemas.openxmlformats.org/officeDocument/2006/relationships/hyperlink" Target="https://www.w3schools.com/python/numpy/default.asp" TargetMode="External"/><Relationship Id="rId9" Type="http://schemas.openxmlformats.org/officeDocument/2006/relationships/hyperlink" Target="https://developers.google.com/machine-learning/crash-course" TargetMode="External"/><Relationship Id="rId14" Type="http://schemas.openxmlformats.org/officeDocument/2006/relationships/hyperlink" Target="https://www.tutorialspoint.com/machine_learning/index.htm"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ryagit/bank_note_authentication" TargetMode="External"/><Relationship Id="rId2" Type="http://schemas.openxmlformats.org/officeDocument/2006/relationships/hyperlink" Target="https://bank-note-web-app.streamlit.app/" TargetMode="Externa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62421-9C9A-6DBB-B771-FDAD72329163}"/>
              </a:ext>
            </a:extLst>
          </p:cNvPr>
          <p:cNvSpPr>
            <a:spLocks noGrp="1"/>
          </p:cNvSpPr>
          <p:nvPr>
            <p:ph type="title"/>
          </p:nvPr>
        </p:nvSpPr>
        <p:spPr/>
        <p:txBody>
          <a:bodyPr>
            <a:noAutofit/>
          </a:bodyPr>
          <a:lstStyle/>
          <a:p>
            <a:r>
              <a:rPr lang="en-US" b="1" i="1" dirty="0">
                <a:solidFill>
                  <a:schemeClr val="tx2"/>
                </a:solidFill>
                <a:latin typeface="Calibri" panose="020F0502020204030204" pitchFamily="34" charset="0"/>
                <a:cs typeface="Calibri" panose="020F0502020204030204" pitchFamily="34" charset="0"/>
              </a:rPr>
              <a:t>INTERNSHIP REPORT</a:t>
            </a:r>
            <a:br>
              <a:rPr lang="en-US" sz="4000" b="1" i="1" dirty="0">
                <a:solidFill>
                  <a:schemeClr val="tx1"/>
                </a:solidFill>
                <a:latin typeface="Calibri" panose="020F0502020204030204" pitchFamily="34" charset="0"/>
                <a:cs typeface="Calibri" panose="020F0502020204030204" pitchFamily="34" charset="0"/>
              </a:rPr>
            </a:br>
            <a:r>
              <a:rPr lang="en-US" sz="3600" b="1" i="1" dirty="0">
                <a:solidFill>
                  <a:srgbClr val="7030A0"/>
                </a:solidFill>
                <a:latin typeface="Calibri" panose="020F0502020204030204" pitchFamily="34" charset="0"/>
                <a:cs typeface="Calibri" panose="020F0502020204030204" pitchFamily="34" charset="0"/>
              </a:rPr>
              <a:t>BCA - Data Science </a:t>
            </a:r>
            <a:r>
              <a:rPr lang="en-US" sz="3600" b="1" i="1" dirty="0">
                <a:solidFill>
                  <a:schemeClr val="tx1"/>
                </a:solidFill>
                <a:latin typeface="Calibri" panose="020F0502020204030204" pitchFamily="34" charset="0"/>
                <a:cs typeface="Calibri" panose="020F0502020204030204" pitchFamily="34" charset="0"/>
              </a:rPr>
              <a:t>	|	</a:t>
            </a:r>
            <a:r>
              <a:rPr lang="en-IN" sz="3600" b="1" i="1" dirty="0">
                <a:solidFill>
                  <a:schemeClr val="accent2"/>
                </a:solidFill>
                <a:latin typeface="Calibri" panose="020F0502020204030204" pitchFamily="34" charset="0"/>
                <a:cs typeface="Calibri" panose="020F0502020204030204" pitchFamily="34" charset="0"/>
              </a:rPr>
              <a:t>Sem 3</a:t>
            </a:r>
            <a:r>
              <a:rPr lang="en-IN" sz="3600" b="1" i="1" dirty="0">
                <a:solidFill>
                  <a:schemeClr val="tx1"/>
                </a:solidFill>
                <a:latin typeface="Calibri" panose="020F0502020204030204" pitchFamily="34" charset="0"/>
                <a:cs typeface="Calibri" panose="020F0502020204030204" pitchFamily="34" charset="0"/>
              </a:rPr>
              <a:t>	|	</a:t>
            </a:r>
            <a:r>
              <a:rPr lang="en-US" sz="3600" b="1" i="1" dirty="0">
                <a:solidFill>
                  <a:srgbClr val="FF0000"/>
                </a:solidFill>
                <a:latin typeface="Calibri" panose="020F0502020204030204" pitchFamily="34" charset="0"/>
                <a:cs typeface="Calibri" panose="020F0502020204030204" pitchFamily="34" charset="0"/>
              </a:rPr>
              <a:t>JUNE 2024</a:t>
            </a:r>
            <a:endParaRPr lang="en-IN" sz="3600" b="1" i="1" dirty="0">
              <a:solidFill>
                <a:srgbClr val="FF000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CE65A91-FCDA-2BED-527D-92F2E3B0394A}"/>
              </a:ext>
            </a:extLst>
          </p:cNvPr>
          <p:cNvSpPr>
            <a:spLocks noGrp="1"/>
          </p:cNvSpPr>
          <p:nvPr>
            <p:ph idx="1"/>
          </p:nvPr>
        </p:nvSpPr>
        <p:spPr/>
        <p:txBody>
          <a:bodyPr>
            <a:normAutofit/>
          </a:bodyPr>
          <a:lstStyle/>
          <a:p>
            <a:pPr marL="0" indent="0">
              <a:buNone/>
            </a:pPr>
            <a:r>
              <a:rPr lang="en-IN" sz="4000" b="1" i="1" dirty="0">
                <a:solidFill>
                  <a:schemeClr val="bg2">
                    <a:lumMod val="25000"/>
                  </a:schemeClr>
                </a:solidFill>
                <a:latin typeface="Calibri" panose="020F0502020204030204" pitchFamily="34" charset="0"/>
                <a:cs typeface="Calibri" panose="020F0502020204030204" pitchFamily="34" charset="0"/>
              </a:rPr>
              <a:t>Name</a:t>
            </a:r>
            <a:r>
              <a:rPr lang="en-IN" sz="4000" b="1" dirty="0">
                <a:solidFill>
                  <a:schemeClr val="bg2">
                    <a:lumMod val="25000"/>
                  </a:schemeClr>
                </a:solidFill>
                <a:latin typeface="Calibri" panose="020F0502020204030204" pitchFamily="34" charset="0"/>
                <a:cs typeface="Calibri" panose="020F0502020204030204" pitchFamily="34" charset="0"/>
              </a:rPr>
              <a:t> 		: 	</a:t>
            </a:r>
            <a:r>
              <a:rPr lang="en-IN" sz="4000" b="1" i="1" dirty="0">
                <a:solidFill>
                  <a:schemeClr val="bg2">
                    <a:lumMod val="25000"/>
                  </a:schemeClr>
                </a:solidFill>
                <a:latin typeface="Calibri" panose="020F0502020204030204" pitchFamily="34" charset="0"/>
                <a:cs typeface="Calibri" panose="020F0502020204030204" pitchFamily="34" charset="0"/>
              </a:rPr>
              <a:t>SURAJ RAVISHANKAR YADAV</a:t>
            </a:r>
            <a:br>
              <a:rPr lang="en-IN" sz="4000" b="1" dirty="0">
                <a:solidFill>
                  <a:schemeClr val="bg2">
                    <a:lumMod val="25000"/>
                  </a:schemeClr>
                </a:solidFill>
                <a:latin typeface="Calibri" panose="020F0502020204030204" pitchFamily="34" charset="0"/>
                <a:cs typeface="Calibri" panose="020F0502020204030204" pitchFamily="34" charset="0"/>
              </a:rPr>
            </a:br>
            <a:r>
              <a:rPr lang="en-IN" sz="4000" b="1" i="1" dirty="0">
                <a:solidFill>
                  <a:schemeClr val="bg2">
                    <a:lumMod val="25000"/>
                  </a:schemeClr>
                </a:solidFill>
                <a:highlight>
                  <a:srgbClr val="FFFFFF"/>
                </a:highlight>
                <a:latin typeface="Calibri" panose="020F0502020204030204" pitchFamily="34" charset="0"/>
                <a:cs typeface="Calibri" panose="020F0502020204030204" pitchFamily="34" charset="0"/>
              </a:rPr>
              <a:t>Reg. No. </a:t>
            </a:r>
            <a:r>
              <a:rPr lang="en-IN" sz="4000" b="1" dirty="0">
                <a:solidFill>
                  <a:schemeClr val="bg2">
                    <a:lumMod val="25000"/>
                  </a:schemeClr>
                </a:solidFill>
                <a:highlight>
                  <a:srgbClr val="FFFFFF"/>
                </a:highlight>
                <a:latin typeface="Calibri" panose="020F0502020204030204" pitchFamily="34" charset="0"/>
                <a:cs typeface="Calibri" panose="020F0502020204030204" pitchFamily="34" charset="0"/>
              </a:rPr>
              <a:t>	: 	</a:t>
            </a:r>
            <a:r>
              <a:rPr lang="en-IN" sz="4000" b="1" i="1" dirty="0">
                <a:solidFill>
                  <a:schemeClr val="bg2">
                    <a:lumMod val="25000"/>
                  </a:schemeClr>
                </a:solidFill>
                <a:latin typeface="Calibri" panose="020F0502020204030204" pitchFamily="34" charset="0"/>
                <a:cs typeface="Calibri" panose="020F0502020204030204" pitchFamily="34" charset="0"/>
              </a:rPr>
              <a:t>EC2331201010110</a:t>
            </a:r>
          </a:p>
          <a:p>
            <a:pPr marL="0" indent="0" algn="ctr">
              <a:buNone/>
            </a:pPr>
            <a:br>
              <a:rPr lang="en-US" sz="3200" b="1" dirty="0">
                <a:solidFill>
                  <a:schemeClr val="tx1"/>
                </a:solidFill>
                <a:latin typeface="Calibri" panose="020F0502020204030204" pitchFamily="34" charset="0"/>
                <a:cs typeface="Calibri" panose="020F0502020204030204" pitchFamily="34" charset="0"/>
              </a:rPr>
            </a:br>
            <a:r>
              <a:rPr lang="en-US" sz="2800" b="1" i="1" dirty="0">
                <a:solidFill>
                  <a:schemeClr val="bg2">
                    <a:lumMod val="25000"/>
                  </a:schemeClr>
                </a:solidFill>
                <a:latin typeface="Calibri" panose="020F0502020204030204" pitchFamily="34" charset="0"/>
                <a:cs typeface="Calibri" panose="020F0502020204030204" pitchFamily="34" charset="0"/>
              </a:rPr>
              <a:t>Under the Guidance of</a:t>
            </a:r>
            <a:br>
              <a:rPr lang="en-US" sz="3200" b="1" dirty="0">
                <a:solidFill>
                  <a:schemeClr val="tx1"/>
                </a:solidFill>
                <a:latin typeface="Calibri" panose="020F0502020204030204" pitchFamily="34" charset="0"/>
                <a:cs typeface="Calibri" panose="020F0502020204030204" pitchFamily="34" charset="0"/>
              </a:rPr>
            </a:br>
            <a:r>
              <a:rPr lang="en-US" sz="4000" b="1" i="1" u="sng" dirty="0">
                <a:solidFill>
                  <a:schemeClr val="accent4"/>
                </a:solidFill>
                <a:latin typeface="Calibri" panose="020F0502020204030204" pitchFamily="34" charset="0"/>
                <a:cs typeface="Calibri" panose="020F0502020204030204" pitchFamily="34" charset="0"/>
              </a:rPr>
              <a:t>Prof. </a:t>
            </a:r>
            <a:r>
              <a:rPr lang="en-US" sz="4000" b="1" i="1" u="sng" dirty="0" err="1">
                <a:solidFill>
                  <a:schemeClr val="accent4"/>
                </a:solidFill>
                <a:latin typeface="Calibri" panose="020F0502020204030204" pitchFamily="34" charset="0"/>
                <a:cs typeface="Calibri" panose="020F0502020204030204" pitchFamily="34" charset="0"/>
              </a:rPr>
              <a:t>Muthuselvam</a:t>
            </a:r>
            <a:endParaRPr lang="en-IN" sz="4000" i="1" u="sng" dirty="0">
              <a:solidFill>
                <a:schemeClr val="accent4"/>
              </a:solidFill>
            </a:endParaRPr>
          </a:p>
          <a:p>
            <a:pPr marL="0" indent="0">
              <a:buNone/>
            </a:pPr>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7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13EE-4F44-0BE8-9C05-048861D8AA16}"/>
              </a:ext>
            </a:extLst>
          </p:cNvPr>
          <p:cNvSpPr>
            <a:spLocks noGrp="1"/>
          </p:cNvSpPr>
          <p:nvPr>
            <p:ph type="title"/>
          </p:nvPr>
        </p:nvSpPr>
        <p:spPr>
          <a:xfrm>
            <a:off x="1295403" y="622854"/>
            <a:ext cx="9609668" cy="710188"/>
          </a:xfrm>
        </p:spPr>
        <p:txBody>
          <a:bodyPr>
            <a:normAutofit/>
          </a:bodyPr>
          <a:lstStyle/>
          <a:p>
            <a:pPr algn="ctr"/>
            <a:r>
              <a:rPr lang="en-US" sz="3600" dirty="0">
                <a:solidFill>
                  <a:srgbClr val="FF0000"/>
                </a:solidFill>
                <a:latin typeface="Algerian" panose="04020705040A02060702" pitchFamily="82" charset="0"/>
              </a:rPr>
              <a:t>implementation</a:t>
            </a:r>
            <a:endParaRPr lang="en-IN" sz="3600" dirty="0">
              <a:solidFill>
                <a:srgbClr val="FF0000"/>
              </a:solidFill>
              <a:latin typeface="Algerian" panose="04020705040A02060702" pitchFamily="82" charset="0"/>
            </a:endParaRPr>
          </a:p>
        </p:txBody>
      </p:sp>
      <p:sp>
        <p:nvSpPr>
          <p:cNvPr id="3" name="Text Placeholder 2">
            <a:extLst>
              <a:ext uri="{FF2B5EF4-FFF2-40B4-BE49-F238E27FC236}">
                <a16:creationId xmlns:a16="http://schemas.microsoft.com/office/drawing/2014/main" id="{63248507-2DC2-B1C3-214F-93809F02CD1E}"/>
              </a:ext>
            </a:extLst>
          </p:cNvPr>
          <p:cNvSpPr>
            <a:spLocks noGrp="1"/>
          </p:cNvSpPr>
          <p:nvPr>
            <p:ph type="body" idx="1"/>
          </p:nvPr>
        </p:nvSpPr>
        <p:spPr>
          <a:xfrm>
            <a:off x="2088617" y="1497494"/>
            <a:ext cx="8816454" cy="4737652"/>
          </a:xfrm>
        </p:spPr>
        <p:txBody>
          <a:bodyPr numCol="2">
            <a:noAutofit/>
          </a:bodyPr>
          <a:lstStyle/>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Problem Statement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Data Understanding</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Importing Libraries</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Loading the dataset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Exploratory Data Analysis</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Data Visualization</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Data Cleaning</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Feature Selection</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Train-Test Split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Feature Scaling</a:t>
            </a:r>
          </a:p>
          <a:p>
            <a:pPr marL="342900" indent="-342900">
              <a:buFont typeface="Wingdings" panose="05000000000000000000" pitchFamily="2" charset="2"/>
              <a:buChar char="ü"/>
            </a:pPr>
            <a:endParaRPr lang="en-US"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Modeling Training</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Model Performance</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Performance Analysis</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Saving Model</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Loading Model</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User Interface Design</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Testing</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Deployment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Result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Conclusion</a:t>
            </a:r>
          </a:p>
          <a:p>
            <a:pPr marL="342900" indent="-342900">
              <a:buFont typeface="Wingdings" panose="05000000000000000000" pitchFamily="2" charset="2"/>
              <a:buChar char="ü"/>
            </a:pP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01913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25">
          <a:fgClr>
            <a:schemeClr val="accent3">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4EAF-A274-6F52-D23E-10611466273D}"/>
              </a:ext>
            </a:extLst>
          </p:cNvPr>
          <p:cNvSpPr>
            <a:spLocks noGrp="1"/>
          </p:cNvSpPr>
          <p:nvPr>
            <p:ph type="title"/>
          </p:nvPr>
        </p:nvSpPr>
        <p:spPr>
          <a:xfrm>
            <a:off x="1291166" y="-51990"/>
            <a:ext cx="9609668" cy="608400"/>
          </a:xfrm>
        </p:spPr>
        <p:txBody>
          <a:bodyPr>
            <a:normAutofit/>
          </a:bodyPr>
          <a:lstStyle/>
          <a:p>
            <a:pPr algn="ctr"/>
            <a:r>
              <a:rPr lang="en-IN" sz="2800" dirty="0">
                <a:solidFill>
                  <a:srgbClr val="FF0000"/>
                </a:solidFill>
                <a:latin typeface="Algerian" panose="04020705040A02060702" pitchFamily="82" charset="0"/>
              </a:rPr>
              <a:t>1. Importing Libraries</a:t>
            </a:r>
          </a:p>
        </p:txBody>
      </p:sp>
      <p:pic>
        <p:nvPicPr>
          <p:cNvPr id="5" name="Picture 4">
            <a:extLst>
              <a:ext uri="{FF2B5EF4-FFF2-40B4-BE49-F238E27FC236}">
                <a16:creationId xmlns:a16="http://schemas.microsoft.com/office/drawing/2014/main" id="{4E649339-5DEA-4E98-6410-65D1C8C26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05" y="727990"/>
            <a:ext cx="10338589" cy="5402019"/>
          </a:xfrm>
          <a:prstGeom prst="rect">
            <a:avLst/>
          </a:prstGeom>
          <a:ln w="38100">
            <a:solidFill>
              <a:schemeClr val="accent5"/>
            </a:solidFill>
          </a:ln>
        </p:spPr>
      </p:pic>
    </p:spTree>
    <p:extLst>
      <p:ext uri="{BB962C8B-B14F-4D97-AF65-F5344CB8AC3E}">
        <p14:creationId xmlns:p14="http://schemas.microsoft.com/office/powerpoint/2010/main" val="4059451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25">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4E54B-46D5-81A6-0FA3-8B1B2E0EA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498" y="662270"/>
            <a:ext cx="10626994" cy="3216716"/>
          </a:xfrm>
          <a:prstGeom prst="rect">
            <a:avLst/>
          </a:prstGeom>
          <a:ln w="38100">
            <a:solidFill>
              <a:schemeClr val="accent5"/>
            </a:solidFill>
          </a:ln>
        </p:spPr>
      </p:pic>
      <p:sp>
        <p:nvSpPr>
          <p:cNvPr id="4" name="Text Placeholder 2">
            <a:extLst>
              <a:ext uri="{FF2B5EF4-FFF2-40B4-BE49-F238E27FC236}">
                <a16:creationId xmlns:a16="http://schemas.microsoft.com/office/drawing/2014/main" id="{C2F1B1D5-2497-2A61-439F-F22DDFCD4492}"/>
              </a:ext>
            </a:extLst>
          </p:cNvPr>
          <p:cNvSpPr txBox="1">
            <a:spLocks/>
          </p:cNvSpPr>
          <p:nvPr/>
        </p:nvSpPr>
        <p:spPr>
          <a:xfrm>
            <a:off x="1158962" y="0"/>
            <a:ext cx="9780787" cy="473725"/>
          </a:xfrm>
          <a:prstGeom prst="rect">
            <a:avLst/>
          </a:prstGeom>
        </p:spPr>
        <p:txBody>
          <a:bodyPr/>
          <a:lstStyle>
            <a:lvl1pPr marL="285746" indent="-285746" algn="l" defTabSz="457195"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41" indent="-285746" algn="l" defTabSz="457195"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35" indent="-285746" algn="l" defTabSz="457195"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31" indent="-171448" algn="l" defTabSz="457195"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25" indent="-171448"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569"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763"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8957"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151"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en-US" dirty="0">
                <a:solidFill>
                  <a:srgbClr val="FF0000"/>
                </a:solidFill>
                <a:latin typeface="Algerian" panose="04020705040A02060702" pitchFamily="82" charset="0"/>
              </a:rPr>
              <a:t>2. Checking versions of libraries</a:t>
            </a:r>
            <a:endParaRPr lang="en-IN" dirty="0">
              <a:solidFill>
                <a:srgbClr val="FF0000"/>
              </a:solidFill>
              <a:latin typeface="Algerian" panose="04020705040A02060702" pitchFamily="82" charset="0"/>
            </a:endParaRPr>
          </a:p>
        </p:txBody>
      </p:sp>
      <p:pic>
        <p:nvPicPr>
          <p:cNvPr id="5" name="Picture 4">
            <a:extLst>
              <a:ext uri="{FF2B5EF4-FFF2-40B4-BE49-F238E27FC236}">
                <a16:creationId xmlns:a16="http://schemas.microsoft.com/office/drawing/2014/main" id="{6F74336E-6303-F340-7766-C75BDF370F18}"/>
              </a:ext>
            </a:extLst>
          </p:cNvPr>
          <p:cNvPicPr>
            <a:picLocks noChangeAspect="1"/>
          </p:cNvPicPr>
          <p:nvPr/>
        </p:nvPicPr>
        <p:blipFill>
          <a:blip r:embed="rId3"/>
          <a:stretch>
            <a:fillRect/>
          </a:stretch>
        </p:blipFill>
        <p:spPr>
          <a:xfrm>
            <a:off x="4363070" y="4256921"/>
            <a:ext cx="7061422" cy="1772168"/>
          </a:xfrm>
          <a:prstGeom prst="rect">
            <a:avLst/>
          </a:prstGeom>
          <a:ln w="38100">
            <a:solidFill>
              <a:schemeClr val="accent5"/>
            </a:solidFill>
          </a:ln>
        </p:spPr>
      </p:pic>
      <p:sp>
        <p:nvSpPr>
          <p:cNvPr id="7" name="TextBox 6">
            <a:extLst>
              <a:ext uri="{FF2B5EF4-FFF2-40B4-BE49-F238E27FC236}">
                <a16:creationId xmlns:a16="http://schemas.microsoft.com/office/drawing/2014/main" id="{D73695E9-63A8-D604-1874-83E32FE12EBC}"/>
              </a:ext>
            </a:extLst>
          </p:cNvPr>
          <p:cNvSpPr txBox="1"/>
          <p:nvPr/>
        </p:nvSpPr>
        <p:spPr>
          <a:xfrm>
            <a:off x="555127" y="4942950"/>
            <a:ext cx="3686367" cy="400110"/>
          </a:xfrm>
          <a:prstGeom prst="rect">
            <a:avLst/>
          </a:prstGeom>
          <a:noFill/>
        </p:spPr>
        <p:txBody>
          <a:bodyPr wrap="square">
            <a:spAutoFit/>
          </a:bodyPr>
          <a:lstStyle/>
          <a:p>
            <a:pPr algn="ctr"/>
            <a:r>
              <a:rPr lang="en-US" sz="2000" dirty="0">
                <a:solidFill>
                  <a:srgbClr val="7030A0"/>
                </a:solidFill>
                <a:latin typeface="Algerian" panose="04020705040A02060702" pitchFamily="82" charset="0"/>
              </a:rPr>
              <a:t>2.1 </a:t>
            </a:r>
            <a:r>
              <a:rPr lang="en-US" sz="2000" dirty="0" err="1">
                <a:solidFill>
                  <a:srgbClr val="7030A0"/>
                </a:solidFill>
                <a:latin typeface="Algerian" panose="04020705040A02060702" pitchFamily="82" charset="0"/>
              </a:rPr>
              <a:t>Supressing</a:t>
            </a:r>
            <a:r>
              <a:rPr lang="en-US" sz="2000" dirty="0">
                <a:solidFill>
                  <a:srgbClr val="7030A0"/>
                </a:solidFill>
                <a:latin typeface="Algerian" panose="04020705040A02060702" pitchFamily="82" charset="0"/>
              </a:rPr>
              <a:t> Warnings</a:t>
            </a:r>
            <a:endParaRPr lang="en-IN" sz="2000" dirty="0">
              <a:solidFill>
                <a:srgbClr val="7030A0"/>
              </a:solidFill>
            </a:endParaRPr>
          </a:p>
        </p:txBody>
      </p:sp>
    </p:spTree>
    <p:extLst>
      <p:ext uri="{BB962C8B-B14F-4D97-AF65-F5344CB8AC3E}">
        <p14:creationId xmlns:p14="http://schemas.microsoft.com/office/powerpoint/2010/main" val="996499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25">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9643FA-135D-B51E-E3B9-67160FE7CB75}"/>
              </a:ext>
            </a:extLst>
          </p:cNvPr>
          <p:cNvSpPr>
            <a:spLocks noGrp="1"/>
          </p:cNvSpPr>
          <p:nvPr>
            <p:ph type="body" idx="1"/>
          </p:nvPr>
        </p:nvSpPr>
        <p:spPr>
          <a:xfrm>
            <a:off x="4584622" y="0"/>
            <a:ext cx="3022753" cy="462708"/>
          </a:xfrm>
        </p:spPr>
        <p:txBody>
          <a:bodyPr>
            <a:normAutofit fontScale="92500"/>
          </a:bodyPr>
          <a:lstStyle/>
          <a:p>
            <a:r>
              <a:rPr lang="en-IN" sz="2400" dirty="0">
                <a:solidFill>
                  <a:srgbClr val="FF0000"/>
                </a:solidFill>
                <a:latin typeface="Algerian" panose="04020705040A02060702" pitchFamily="82" charset="0"/>
              </a:rPr>
              <a:t>3. Loading dataset</a:t>
            </a:r>
          </a:p>
        </p:txBody>
      </p:sp>
      <p:pic>
        <p:nvPicPr>
          <p:cNvPr id="4" name="Picture 3">
            <a:extLst>
              <a:ext uri="{FF2B5EF4-FFF2-40B4-BE49-F238E27FC236}">
                <a16:creationId xmlns:a16="http://schemas.microsoft.com/office/drawing/2014/main" id="{C1F98BB4-4790-8588-1FFF-5810372848E6}"/>
              </a:ext>
            </a:extLst>
          </p:cNvPr>
          <p:cNvPicPr>
            <a:picLocks noChangeAspect="1"/>
          </p:cNvPicPr>
          <p:nvPr/>
        </p:nvPicPr>
        <p:blipFill>
          <a:blip r:embed="rId2"/>
          <a:stretch>
            <a:fillRect/>
          </a:stretch>
        </p:blipFill>
        <p:spPr>
          <a:xfrm>
            <a:off x="3786187" y="659261"/>
            <a:ext cx="4619625" cy="5539477"/>
          </a:xfrm>
          <a:prstGeom prst="rect">
            <a:avLst/>
          </a:prstGeom>
          <a:ln w="38100">
            <a:solidFill>
              <a:schemeClr val="accent5"/>
            </a:solidFill>
          </a:ln>
        </p:spPr>
      </p:pic>
    </p:spTree>
    <p:extLst>
      <p:ext uri="{BB962C8B-B14F-4D97-AF65-F5344CB8AC3E}">
        <p14:creationId xmlns:p14="http://schemas.microsoft.com/office/powerpoint/2010/main" val="299927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25">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8E5638-93BC-E516-4569-D5F6CF257E35}"/>
              </a:ext>
            </a:extLst>
          </p:cNvPr>
          <p:cNvPicPr>
            <a:picLocks noChangeAspect="1"/>
          </p:cNvPicPr>
          <p:nvPr/>
        </p:nvPicPr>
        <p:blipFill>
          <a:blip r:embed="rId2"/>
          <a:stretch>
            <a:fillRect/>
          </a:stretch>
        </p:blipFill>
        <p:spPr>
          <a:xfrm>
            <a:off x="678455" y="3150479"/>
            <a:ext cx="5318309" cy="2914650"/>
          </a:xfrm>
          <a:prstGeom prst="rect">
            <a:avLst/>
          </a:prstGeom>
          <a:ln w="38100">
            <a:solidFill>
              <a:schemeClr val="accent5"/>
            </a:solidFill>
          </a:ln>
        </p:spPr>
      </p:pic>
      <p:pic>
        <p:nvPicPr>
          <p:cNvPr id="5" name="Picture 4">
            <a:extLst>
              <a:ext uri="{FF2B5EF4-FFF2-40B4-BE49-F238E27FC236}">
                <a16:creationId xmlns:a16="http://schemas.microsoft.com/office/drawing/2014/main" id="{FACA4F40-EB13-B61E-E444-A90E4627B87D}"/>
              </a:ext>
            </a:extLst>
          </p:cNvPr>
          <p:cNvPicPr>
            <a:picLocks noChangeAspect="1"/>
          </p:cNvPicPr>
          <p:nvPr/>
        </p:nvPicPr>
        <p:blipFill>
          <a:blip r:embed="rId3"/>
          <a:stretch>
            <a:fillRect/>
          </a:stretch>
        </p:blipFill>
        <p:spPr>
          <a:xfrm>
            <a:off x="678455" y="675988"/>
            <a:ext cx="5318309" cy="2474491"/>
          </a:xfrm>
          <a:prstGeom prst="rect">
            <a:avLst/>
          </a:prstGeom>
          <a:ln w="38100">
            <a:solidFill>
              <a:schemeClr val="accent5"/>
            </a:solidFill>
          </a:ln>
        </p:spPr>
      </p:pic>
      <p:sp>
        <p:nvSpPr>
          <p:cNvPr id="6" name="TextBox 5">
            <a:extLst>
              <a:ext uri="{FF2B5EF4-FFF2-40B4-BE49-F238E27FC236}">
                <a16:creationId xmlns:a16="http://schemas.microsoft.com/office/drawing/2014/main" id="{123ED704-8368-F41B-CF2B-0094ACE885FA}"/>
              </a:ext>
            </a:extLst>
          </p:cNvPr>
          <p:cNvSpPr txBox="1"/>
          <p:nvPr/>
        </p:nvSpPr>
        <p:spPr>
          <a:xfrm>
            <a:off x="3096197" y="8121"/>
            <a:ext cx="6080853" cy="461665"/>
          </a:xfrm>
          <a:prstGeom prst="rect">
            <a:avLst/>
          </a:prstGeom>
          <a:noFill/>
        </p:spPr>
        <p:txBody>
          <a:bodyPr wrap="square">
            <a:spAutoFit/>
          </a:bodyPr>
          <a:lstStyle/>
          <a:p>
            <a:pPr algn="ctr"/>
            <a:r>
              <a:rPr lang="en-IN" sz="2400" dirty="0">
                <a:solidFill>
                  <a:srgbClr val="FF0000"/>
                </a:solidFill>
                <a:latin typeface="Algerian" panose="04020705040A02060702" pitchFamily="82" charset="0"/>
              </a:rPr>
              <a:t>4. Exploratory Data Analysis (EDA)</a:t>
            </a:r>
          </a:p>
        </p:txBody>
      </p:sp>
      <p:sp>
        <p:nvSpPr>
          <p:cNvPr id="8" name="TextBox 7">
            <a:extLst>
              <a:ext uri="{FF2B5EF4-FFF2-40B4-BE49-F238E27FC236}">
                <a16:creationId xmlns:a16="http://schemas.microsoft.com/office/drawing/2014/main" id="{FA221D79-1139-B181-82F2-B311965481CD}"/>
              </a:ext>
            </a:extLst>
          </p:cNvPr>
          <p:cNvSpPr txBox="1"/>
          <p:nvPr/>
        </p:nvSpPr>
        <p:spPr>
          <a:xfrm>
            <a:off x="7023254" y="4252271"/>
            <a:ext cx="3608023" cy="461665"/>
          </a:xfrm>
          <a:prstGeom prst="rect">
            <a:avLst/>
          </a:prstGeom>
          <a:noFill/>
        </p:spPr>
        <p:txBody>
          <a:bodyPr wrap="square">
            <a:spAutoFit/>
          </a:bodyPr>
          <a:lstStyle/>
          <a:p>
            <a:pPr algn="ctr"/>
            <a:r>
              <a:rPr lang="en-US" sz="2400" b="1" dirty="0">
                <a:solidFill>
                  <a:srgbClr val="FF0000"/>
                </a:solidFill>
                <a:effectLst/>
                <a:latin typeface="Cambria" panose="02040503050406030204" pitchFamily="18" charset="0"/>
                <a:ea typeface="Cambria" panose="02040503050406030204" pitchFamily="18" charset="0"/>
              </a:rPr>
              <a:t>4.2 Summary of Dataset</a:t>
            </a:r>
            <a:endParaRPr lang="en-IN" sz="2400" b="1" dirty="0">
              <a:solidFill>
                <a:srgbClr val="FF0000"/>
              </a:solidFill>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2C350C9F-B96A-31E8-D487-716CE06D23B9}"/>
              </a:ext>
            </a:extLst>
          </p:cNvPr>
          <p:cNvSpPr txBox="1"/>
          <p:nvPr/>
        </p:nvSpPr>
        <p:spPr>
          <a:xfrm>
            <a:off x="7023254" y="1682400"/>
            <a:ext cx="4169884" cy="461665"/>
          </a:xfrm>
          <a:prstGeom prst="rect">
            <a:avLst/>
          </a:prstGeom>
          <a:noFill/>
        </p:spPr>
        <p:txBody>
          <a:bodyPr wrap="square">
            <a:spAutoFit/>
          </a:bodyPr>
          <a:lstStyle/>
          <a:p>
            <a:r>
              <a:rPr lang="en-US" sz="2400" b="1" dirty="0">
                <a:solidFill>
                  <a:srgbClr val="FF0000"/>
                </a:solidFill>
                <a:effectLst/>
                <a:latin typeface="Cambria" panose="02040503050406030204" pitchFamily="18" charset="0"/>
                <a:ea typeface="Cambria" panose="02040503050406030204" pitchFamily="18" charset="0"/>
              </a:rPr>
              <a:t>4.1 Checking Missing Values</a:t>
            </a:r>
            <a:endParaRPr lang="en-IN" sz="2400"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6733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5">
          <a:fgClr>
            <a:schemeClr val="tx2">
              <a:lumMod val="50000"/>
              <a:lumOff val="50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79293B-19C1-F691-A152-6EF9B7B4968E}"/>
              </a:ext>
            </a:extLst>
          </p:cNvPr>
          <p:cNvPicPr>
            <a:picLocks noChangeAspect="1"/>
          </p:cNvPicPr>
          <p:nvPr/>
        </p:nvPicPr>
        <p:blipFill>
          <a:blip r:embed="rId2"/>
          <a:stretch>
            <a:fillRect/>
          </a:stretch>
        </p:blipFill>
        <p:spPr>
          <a:xfrm>
            <a:off x="6411816" y="3225471"/>
            <a:ext cx="5119631" cy="2951468"/>
          </a:xfrm>
          <a:prstGeom prst="rect">
            <a:avLst/>
          </a:prstGeom>
          <a:ln w="38100">
            <a:solidFill>
              <a:schemeClr val="accent5"/>
            </a:solidFill>
          </a:ln>
        </p:spPr>
      </p:pic>
      <p:pic>
        <p:nvPicPr>
          <p:cNvPr id="9" name="Picture 8">
            <a:extLst>
              <a:ext uri="{FF2B5EF4-FFF2-40B4-BE49-F238E27FC236}">
                <a16:creationId xmlns:a16="http://schemas.microsoft.com/office/drawing/2014/main" id="{AFBD9F8F-1B5C-DE18-F935-86BFBFCC1647}"/>
              </a:ext>
            </a:extLst>
          </p:cNvPr>
          <p:cNvPicPr>
            <a:picLocks noChangeAspect="1"/>
          </p:cNvPicPr>
          <p:nvPr/>
        </p:nvPicPr>
        <p:blipFill>
          <a:blip r:embed="rId3"/>
          <a:stretch>
            <a:fillRect/>
          </a:stretch>
        </p:blipFill>
        <p:spPr>
          <a:xfrm>
            <a:off x="660553" y="657510"/>
            <a:ext cx="5663129" cy="3648075"/>
          </a:xfrm>
          <a:prstGeom prst="rect">
            <a:avLst/>
          </a:prstGeom>
          <a:ln w="38100">
            <a:solidFill>
              <a:schemeClr val="accent5"/>
            </a:solidFill>
          </a:ln>
        </p:spPr>
      </p:pic>
      <p:sp>
        <p:nvSpPr>
          <p:cNvPr id="11" name="TextBox 10">
            <a:extLst>
              <a:ext uri="{FF2B5EF4-FFF2-40B4-BE49-F238E27FC236}">
                <a16:creationId xmlns:a16="http://schemas.microsoft.com/office/drawing/2014/main" id="{71569E9E-C4FF-ADD4-2CDF-F5E0A9B7D63F}"/>
              </a:ext>
            </a:extLst>
          </p:cNvPr>
          <p:cNvSpPr txBox="1"/>
          <p:nvPr/>
        </p:nvSpPr>
        <p:spPr>
          <a:xfrm>
            <a:off x="1473276" y="4921803"/>
            <a:ext cx="3649337" cy="461665"/>
          </a:xfrm>
          <a:prstGeom prst="rect">
            <a:avLst/>
          </a:prstGeom>
          <a:noFill/>
        </p:spPr>
        <p:txBody>
          <a:bodyPr wrap="square">
            <a:spAutoFit/>
          </a:bodyPr>
          <a:lstStyle/>
          <a:p>
            <a:pPr marL="0" marR="0" algn="ctr">
              <a:spcBef>
                <a:spcPts val="0"/>
              </a:spcBef>
              <a:spcAft>
                <a:spcPts val="0"/>
              </a:spcAft>
            </a:pPr>
            <a:r>
              <a:rPr lang="en-US" sz="2400" b="1" dirty="0">
                <a:solidFill>
                  <a:srgbClr val="FF0000"/>
                </a:solidFill>
                <a:effectLst/>
                <a:latin typeface="Cambria" panose="02040503050406030204" pitchFamily="18" charset="0"/>
                <a:ea typeface="Cambria" panose="02040503050406030204" pitchFamily="18" charset="0"/>
              </a:rPr>
              <a:t>4.3 Descriptive Statistics</a:t>
            </a:r>
            <a:endParaRPr lang="en-IN" sz="2400" dirty="0">
              <a:solidFill>
                <a:srgbClr val="FF0000"/>
              </a:solidFill>
              <a:effectLst/>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425E6961-1A47-84A0-4DA0-A3946DA57F7D}"/>
              </a:ext>
            </a:extLst>
          </p:cNvPr>
          <p:cNvSpPr txBox="1"/>
          <p:nvPr/>
        </p:nvSpPr>
        <p:spPr>
          <a:xfrm>
            <a:off x="7031743" y="2019882"/>
            <a:ext cx="3879775" cy="461665"/>
          </a:xfrm>
          <a:prstGeom prst="rect">
            <a:avLst/>
          </a:prstGeom>
          <a:noFill/>
        </p:spPr>
        <p:txBody>
          <a:bodyPr wrap="square">
            <a:spAutoFit/>
          </a:bodyPr>
          <a:lstStyle/>
          <a:p>
            <a:pPr algn="ctr"/>
            <a:r>
              <a:rPr lang="en-US" sz="2400" b="1" dirty="0">
                <a:solidFill>
                  <a:srgbClr val="FF0000"/>
                </a:solidFill>
                <a:effectLst/>
                <a:latin typeface="Cambria" panose="02040503050406030204" pitchFamily="18" charset="0"/>
                <a:ea typeface="Cambria" panose="02040503050406030204" pitchFamily="18" charset="0"/>
              </a:rPr>
              <a:t>4.4 Pairwise Correlations</a:t>
            </a:r>
            <a:endParaRPr lang="en-IN" sz="2400"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0815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25">
          <a:fgClr>
            <a:schemeClr val="accent1">
              <a:lumMod val="60000"/>
              <a:lumOff val="40000"/>
            </a:schemeClr>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3D2921-8A76-3792-B463-5904EF114E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112" y="536957"/>
            <a:ext cx="6486631" cy="5786725"/>
          </a:xfrm>
          <a:prstGeom prst="rect">
            <a:avLst/>
          </a:prstGeom>
          <a:noFill/>
          <a:ln w="38100">
            <a:solidFill>
              <a:schemeClr val="accent5"/>
            </a:solidFill>
          </a:ln>
        </p:spPr>
      </p:pic>
      <p:sp>
        <p:nvSpPr>
          <p:cNvPr id="6" name="TextBox 5">
            <a:extLst>
              <a:ext uri="{FF2B5EF4-FFF2-40B4-BE49-F238E27FC236}">
                <a16:creationId xmlns:a16="http://schemas.microsoft.com/office/drawing/2014/main" id="{75EAF57A-34D5-F674-3ACB-2A2FE82ABBAE}"/>
              </a:ext>
            </a:extLst>
          </p:cNvPr>
          <p:cNvSpPr txBox="1"/>
          <p:nvPr/>
        </p:nvSpPr>
        <p:spPr>
          <a:xfrm>
            <a:off x="4262150" y="0"/>
            <a:ext cx="3667699" cy="461665"/>
          </a:xfrm>
          <a:prstGeom prst="rect">
            <a:avLst/>
          </a:prstGeom>
          <a:noFill/>
        </p:spPr>
        <p:txBody>
          <a:bodyPr wrap="square">
            <a:spAutoFit/>
          </a:bodyPr>
          <a:lstStyle/>
          <a:p>
            <a:r>
              <a:rPr lang="en-US" sz="2400" b="1" dirty="0">
                <a:solidFill>
                  <a:srgbClr val="FF0000"/>
                </a:solidFill>
                <a:latin typeface="Algerian" panose="04020705040A02060702" pitchFamily="82" charset="0"/>
              </a:rPr>
              <a:t>5. Data visualization</a:t>
            </a:r>
            <a:endParaRPr lang="en-IN" sz="2400" dirty="0">
              <a:solidFill>
                <a:srgbClr val="FF0000"/>
              </a:solidFill>
              <a:latin typeface="Algerian" panose="04020705040A02060702" pitchFamily="82" charset="0"/>
            </a:endParaRPr>
          </a:p>
        </p:txBody>
      </p:sp>
      <p:sp>
        <p:nvSpPr>
          <p:cNvPr id="8" name="TextBox 7">
            <a:extLst>
              <a:ext uri="{FF2B5EF4-FFF2-40B4-BE49-F238E27FC236}">
                <a16:creationId xmlns:a16="http://schemas.microsoft.com/office/drawing/2014/main" id="{13542ECD-8962-3261-FC8F-B24B12AD9CD0}"/>
              </a:ext>
            </a:extLst>
          </p:cNvPr>
          <p:cNvSpPr txBox="1"/>
          <p:nvPr/>
        </p:nvSpPr>
        <p:spPr>
          <a:xfrm>
            <a:off x="7382932" y="578002"/>
            <a:ext cx="3793067" cy="461665"/>
          </a:xfrm>
          <a:prstGeom prst="rect">
            <a:avLst/>
          </a:prstGeom>
          <a:noFill/>
        </p:spPr>
        <p:txBody>
          <a:bodyPr wrap="square">
            <a:spAutoFit/>
          </a:bodyPr>
          <a:lstStyle/>
          <a:p>
            <a:r>
              <a:rPr lang="en-US" sz="2400" b="1" dirty="0">
                <a:effectLst/>
                <a:latin typeface="Cambria" panose="02040503050406030204" pitchFamily="18" charset="0"/>
                <a:ea typeface="Cambria" panose="02040503050406030204" pitchFamily="18" charset="0"/>
              </a:rPr>
              <a:t>Distribution of Variables</a:t>
            </a:r>
            <a:endParaRPr lang="en-IN" sz="24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E465D7F6-C6A2-6527-795D-5BCF1FC98B1E}"/>
              </a:ext>
            </a:extLst>
          </p:cNvPr>
          <p:cNvSpPr txBox="1"/>
          <p:nvPr/>
        </p:nvSpPr>
        <p:spPr>
          <a:xfrm>
            <a:off x="7123287" y="1156004"/>
            <a:ext cx="4312355" cy="4647426"/>
          </a:xfrm>
          <a:prstGeom prst="rect">
            <a:avLst/>
          </a:prstGeom>
          <a:noFill/>
        </p:spPr>
        <p:txBody>
          <a:bodyPr wrap="square">
            <a:spAutoFit/>
          </a:bodyPr>
          <a:lstStyle/>
          <a:p>
            <a:pPr algn="just"/>
            <a:r>
              <a:rPr lang="en-US" sz="1600" b="1" dirty="0">
                <a:effectLst/>
                <a:latin typeface="Cambria" panose="02040503050406030204" pitchFamily="18" charset="0"/>
                <a:ea typeface="Cambria" panose="02040503050406030204" pitchFamily="18" charset="0"/>
              </a:rPr>
              <a:t>Conclusion:</a:t>
            </a:r>
          </a:p>
          <a:p>
            <a:pPr algn="just"/>
            <a:endParaRPr lang="en-US" sz="800" b="1"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The variance, skewness, and </a:t>
            </a:r>
            <a:r>
              <a:rPr lang="en-US" sz="1600" dirty="0" err="1">
                <a:effectLst/>
                <a:latin typeface="Cambria" panose="02040503050406030204" pitchFamily="18" charset="0"/>
                <a:ea typeface="Cambria" panose="02040503050406030204" pitchFamily="18" charset="0"/>
              </a:rPr>
              <a:t>curtosis</a:t>
            </a:r>
            <a:r>
              <a:rPr lang="en-US" sz="1600" dirty="0">
                <a:effectLst/>
                <a:latin typeface="Cambria" panose="02040503050406030204" pitchFamily="18" charset="0"/>
                <a:ea typeface="Cambria" panose="02040503050406030204" pitchFamily="18" charset="0"/>
              </a:rPr>
              <a:t> features are approximately normally distributed, with bell-shaped curves centered around the mean values. </a:t>
            </a:r>
          </a:p>
          <a:p>
            <a:pPr marL="342900" indent="-342900" algn="just">
              <a:buAutoNum type="arabicParenR"/>
            </a:pPr>
            <a:endParaRPr lang="en-US" sz="800"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The entropy feature is slightly skewed to the right, with a longer tail towards the higher values.</a:t>
            </a:r>
          </a:p>
          <a:p>
            <a:pPr marL="342900" indent="-342900" algn="just">
              <a:buAutoNum type="arabicParenR"/>
            </a:pPr>
            <a:endParaRPr lang="en-US" sz="800"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The histograms do not show any obvious outliers or data quality issues, which is a good sign for building a model.</a:t>
            </a:r>
          </a:p>
          <a:p>
            <a:pPr marL="342900" indent="-342900" algn="just">
              <a:buAutoNum type="arabicParenR"/>
            </a:pPr>
            <a:endParaRPr lang="en-US" sz="800"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The histograms of the class feature show that the dataset is slightly imbalanced towards the positive class, with more samples in the positive class than in the negative class. </a:t>
            </a:r>
          </a:p>
        </p:txBody>
      </p:sp>
    </p:spTree>
    <p:extLst>
      <p:ext uri="{BB962C8B-B14F-4D97-AF65-F5344CB8AC3E}">
        <p14:creationId xmlns:p14="http://schemas.microsoft.com/office/powerpoint/2010/main" val="2229003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25">
          <a:fgClr>
            <a:srgbClr val="92D050"/>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E17C69-083E-241C-585B-6CF7D445B2D0}"/>
              </a:ext>
            </a:extLst>
          </p:cNvPr>
          <p:cNvSpPr>
            <a:spLocks noGrp="1"/>
          </p:cNvSpPr>
          <p:nvPr>
            <p:ph type="body" idx="1"/>
          </p:nvPr>
        </p:nvSpPr>
        <p:spPr>
          <a:xfrm>
            <a:off x="3959824" y="0"/>
            <a:ext cx="4272352" cy="473725"/>
          </a:xfrm>
        </p:spPr>
        <p:txBody>
          <a:bodyPr>
            <a:normAutofit/>
          </a:bodyPr>
          <a:lstStyle/>
          <a:p>
            <a:pPr algn="ctr"/>
            <a:r>
              <a:rPr lang="en-IN" sz="2400" dirty="0">
                <a:solidFill>
                  <a:srgbClr val="FF0000"/>
                </a:solidFill>
                <a:latin typeface="Algerian" panose="04020705040A02060702" pitchFamily="82" charset="0"/>
              </a:rPr>
              <a:t>Correlation Heatmap</a:t>
            </a:r>
          </a:p>
        </p:txBody>
      </p:sp>
      <p:pic>
        <p:nvPicPr>
          <p:cNvPr id="4" name="Picture 3">
            <a:extLst>
              <a:ext uri="{FF2B5EF4-FFF2-40B4-BE49-F238E27FC236}">
                <a16:creationId xmlns:a16="http://schemas.microsoft.com/office/drawing/2014/main" id="{8A737A94-49C1-FE57-C46F-174C5C607D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596" y="541287"/>
            <a:ext cx="6583691" cy="5775426"/>
          </a:xfrm>
          <a:prstGeom prst="rect">
            <a:avLst/>
          </a:prstGeom>
          <a:noFill/>
          <a:ln w="38100">
            <a:solidFill>
              <a:schemeClr val="accent5"/>
            </a:solidFill>
          </a:ln>
        </p:spPr>
      </p:pic>
      <p:sp>
        <p:nvSpPr>
          <p:cNvPr id="5" name="TextBox 4">
            <a:extLst>
              <a:ext uri="{FF2B5EF4-FFF2-40B4-BE49-F238E27FC236}">
                <a16:creationId xmlns:a16="http://schemas.microsoft.com/office/drawing/2014/main" id="{8B496C6E-021F-CC07-C535-119D336FFCF5}"/>
              </a:ext>
            </a:extLst>
          </p:cNvPr>
          <p:cNvSpPr txBox="1"/>
          <p:nvPr/>
        </p:nvSpPr>
        <p:spPr>
          <a:xfrm>
            <a:off x="7123287" y="541287"/>
            <a:ext cx="4272352" cy="5878532"/>
          </a:xfrm>
          <a:prstGeom prst="rect">
            <a:avLst/>
          </a:prstGeom>
          <a:noFill/>
        </p:spPr>
        <p:txBody>
          <a:bodyPr wrap="square">
            <a:spAutoFit/>
          </a:bodyPr>
          <a:lstStyle/>
          <a:p>
            <a:pPr algn="just"/>
            <a:r>
              <a:rPr lang="en-US" sz="1600" b="1" dirty="0">
                <a:effectLst/>
                <a:latin typeface="Cambria" panose="02040503050406030204" pitchFamily="18" charset="0"/>
                <a:ea typeface="Cambria" panose="02040503050406030204" pitchFamily="18" charset="0"/>
              </a:rPr>
              <a:t>Conclusion:</a:t>
            </a:r>
            <a:endParaRPr lang="en-US" sz="800" b="1"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The correlation matrix shows that there is a strong negative correlation between the 'class' variable and the other numerical variables, particularly 'variance' and '</a:t>
            </a:r>
            <a:r>
              <a:rPr lang="en-US" sz="1600" dirty="0" err="1">
                <a:effectLst/>
                <a:latin typeface="Cambria" panose="02040503050406030204" pitchFamily="18" charset="0"/>
                <a:ea typeface="Cambria" panose="02040503050406030204" pitchFamily="18" charset="0"/>
              </a:rPr>
              <a:t>curtosis</a:t>
            </a:r>
            <a:r>
              <a:rPr lang="en-US" sz="1600" dirty="0">
                <a:effectLst/>
                <a:latin typeface="Cambria" panose="02040503050406030204" pitchFamily="18" charset="0"/>
                <a:ea typeface="Cambria" panose="02040503050406030204" pitchFamily="18" charset="0"/>
              </a:rPr>
              <a:t>'. This suggests that these variables may be important for predicting the class variable.</a:t>
            </a:r>
          </a:p>
          <a:p>
            <a:pPr marL="342900" indent="-342900" algn="just">
              <a:buAutoNum type="arabicParenR"/>
            </a:pPr>
            <a:r>
              <a:rPr lang="en-US" sz="1600" dirty="0">
                <a:effectLst/>
                <a:latin typeface="Cambria" panose="02040503050406030204" pitchFamily="18" charset="0"/>
                <a:ea typeface="Cambria" panose="02040503050406030204" pitchFamily="18" charset="0"/>
              </a:rPr>
              <a:t>There is a moderate positive correlation between 'skewness' and 'entropy', and a moderate negative correlation between 'variance' and 'skewness'.</a:t>
            </a:r>
          </a:p>
          <a:p>
            <a:pPr marL="342900" indent="-342900" algn="just">
              <a:buAutoNum type="arabicParenR"/>
            </a:pPr>
            <a:r>
              <a:rPr lang="en-US" sz="1600" dirty="0">
                <a:effectLst/>
                <a:latin typeface="Cambria" panose="02040503050406030204" pitchFamily="18" charset="0"/>
                <a:ea typeface="Cambria" panose="02040503050406030204" pitchFamily="18" charset="0"/>
              </a:rPr>
              <a:t>There is a weak positive correlation between 'variance' and 'entropy', and a weak negative correlation between 'skewness' and '</a:t>
            </a:r>
            <a:r>
              <a:rPr lang="en-US" sz="1600" dirty="0" err="1">
                <a:effectLst/>
                <a:latin typeface="Cambria" panose="02040503050406030204" pitchFamily="18" charset="0"/>
                <a:ea typeface="Cambria" panose="02040503050406030204" pitchFamily="18" charset="0"/>
              </a:rPr>
              <a:t>curtosis</a:t>
            </a:r>
            <a:r>
              <a:rPr lang="en-US" sz="1600" dirty="0">
                <a:effectLst/>
                <a:latin typeface="Cambria" panose="02040503050406030204" pitchFamily="18" charset="0"/>
                <a:ea typeface="Cambria" panose="02040503050406030204" pitchFamily="18" charset="0"/>
              </a:rPr>
              <a:t>'.</a:t>
            </a:r>
          </a:p>
          <a:p>
            <a:pPr marL="342900" indent="-342900" algn="just">
              <a:buAutoNum type="arabicParenR"/>
            </a:pPr>
            <a:r>
              <a:rPr lang="en-US" sz="1600" dirty="0">
                <a:effectLst/>
                <a:latin typeface="Cambria" panose="02040503050406030204" pitchFamily="18" charset="0"/>
                <a:ea typeface="Cambria" panose="02040503050406030204" pitchFamily="18" charset="0"/>
              </a:rPr>
              <a:t>The heatmap shows that the correlation between 'class' and 'entropy' is close to zero, indicating that these variables are not strongly related.</a:t>
            </a:r>
          </a:p>
          <a:p>
            <a:pPr marL="342900" indent="-342900" algn="just">
              <a:buAutoNum type="arabicParenR"/>
            </a:pPr>
            <a:r>
              <a:rPr lang="en-US" sz="1600" dirty="0">
                <a:effectLst/>
                <a:latin typeface="Cambria" panose="02040503050406030204" pitchFamily="18" charset="0"/>
                <a:ea typeface="Cambria" panose="02040503050406030204" pitchFamily="18" charset="0"/>
              </a:rPr>
              <a:t>Also, from the above heatmap, we can see their is a </a:t>
            </a:r>
            <a:r>
              <a:rPr lang="en-US" sz="1600" dirty="0" err="1">
                <a:effectLst/>
                <a:latin typeface="Cambria" panose="02040503050406030204" pitchFamily="18" charset="0"/>
                <a:ea typeface="Cambria" panose="02040503050406030204" pitchFamily="18" charset="0"/>
              </a:rPr>
              <a:t>multicolliniraty</a:t>
            </a:r>
            <a:r>
              <a:rPr lang="en-US" sz="1600" dirty="0">
                <a:effectLst/>
                <a:latin typeface="Cambria" panose="02040503050406030204" pitchFamily="18" charset="0"/>
                <a:ea typeface="Cambria" panose="02040503050406030204" pitchFamily="18" charset="0"/>
              </a:rPr>
              <a:t> between </a:t>
            </a:r>
            <a:r>
              <a:rPr lang="en-US" sz="1600" dirty="0" err="1">
                <a:effectLst/>
                <a:latin typeface="Cambria" panose="02040503050406030204" pitchFamily="18" charset="0"/>
                <a:ea typeface="Cambria" panose="02040503050406030204" pitchFamily="18" charset="0"/>
              </a:rPr>
              <a:t>curtosis</a:t>
            </a:r>
            <a:r>
              <a:rPr lang="en-US" sz="1600" dirty="0">
                <a:effectLst/>
                <a:latin typeface="Cambria" panose="02040503050406030204" pitchFamily="18" charset="0"/>
                <a:ea typeface="Cambria" panose="02040503050406030204" pitchFamily="18" charset="0"/>
              </a:rPr>
              <a:t> and skewness but can be ignored.</a:t>
            </a:r>
          </a:p>
        </p:txBody>
      </p:sp>
    </p:spTree>
    <p:extLst>
      <p:ext uri="{BB962C8B-B14F-4D97-AF65-F5344CB8AC3E}">
        <p14:creationId xmlns:p14="http://schemas.microsoft.com/office/powerpoint/2010/main" val="21504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25">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21799A-01AB-47BF-3A3B-8BF626F2199F}"/>
              </a:ext>
            </a:extLst>
          </p:cNvPr>
          <p:cNvSpPr>
            <a:spLocks noGrp="1"/>
          </p:cNvSpPr>
          <p:nvPr>
            <p:ph type="body" idx="1"/>
          </p:nvPr>
        </p:nvSpPr>
        <p:spPr>
          <a:xfrm>
            <a:off x="4066602" y="0"/>
            <a:ext cx="4058795" cy="455631"/>
          </a:xfrm>
        </p:spPr>
        <p:txBody>
          <a:bodyPr>
            <a:noAutofit/>
          </a:bodyPr>
          <a:lstStyle/>
          <a:p>
            <a:pPr algn="ctr"/>
            <a:r>
              <a:rPr lang="en-US" sz="2400" dirty="0">
                <a:solidFill>
                  <a:srgbClr val="FF0000"/>
                </a:solidFill>
                <a:latin typeface="Algerian" panose="04020705040A02060702" pitchFamily="82" charset="0"/>
              </a:rPr>
              <a:t>Count plot</a:t>
            </a:r>
            <a:endParaRPr lang="en-IN" sz="2400" dirty="0">
              <a:solidFill>
                <a:srgbClr val="FF0000"/>
              </a:solidFill>
              <a:latin typeface="Algerian" panose="04020705040A02060702" pitchFamily="82" charset="0"/>
            </a:endParaRPr>
          </a:p>
        </p:txBody>
      </p:sp>
      <p:pic>
        <p:nvPicPr>
          <p:cNvPr id="4" name="Picture 3">
            <a:extLst>
              <a:ext uri="{FF2B5EF4-FFF2-40B4-BE49-F238E27FC236}">
                <a16:creationId xmlns:a16="http://schemas.microsoft.com/office/drawing/2014/main" id="{E8FBE878-0613-7D1B-8F3F-120EF7BC05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829" y="671283"/>
            <a:ext cx="6968558" cy="5531213"/>
          </a:xfrm>
          <a:prstGeom prst="rect">
            <a:avLst/>
          </a:prstGeom>
          <a:noFill/>
          <a:ln w="38100">
            <a:solidFill>
              <a:schemeClr val="accent5"/>
            </a:solidFill>
          </a:ln>
        </p:spPr>
      </p:pic>
      <p:sp>
        <p:nvSpPr>
          <p:cNvPr id="8" name="TextBox 7">
            <a:extLst>
              <a:ext uri="{FF2B5EF4-FFF2-40B4-BE49-F238E27FC236}">
                <a16:creationId xmlns:a16="http://schemas.microsoft.com/office/drawing/2014/main" id="{A6505476-E309-DEA9-8B1D-13515087458B}"/>
              </a:ext>
            </a:extLst>
          </p:cNvPr>
          <p:cNvSpPr txBox="1"/>
          <p:nvPr/>
        </p:nvSpPr>
        <p:spPr>
          <a:xfrm>
            <a:off x="7779387" y="541287"/>
            <a:ext cx="3616252" cy="2800767"/>
          </a:xfrm>
          <a:prstGeom prst="rect">
            <a:avLst/>
          </a:prstGeom>
          <a:noFill/>
        </p:spPr>
        <p:txBody>
          <a:bodyPr wrap="square">
            <a:spAutoFit/>
          </a:bodyPr>
          <a:lstStyle/>
          <a:p>
            <a:pPr algn="just"/>
            <a:endParaRPr lang="en-US" sz="1600" b="1" dirty="0">
              <a:effectLst/>
              <a:latin typeface="Cambria" panose="02040503050406030204" pitchFamily="18" charset="0"/>
              <a:ea typeface="Cambria" panose="02040503050406030204" pitchFamily="18" charset="0"/>
            </a:endParaRPr>
          </a:p>
          <a:p>
            <a:pPr algn="just"/>
            <a:r>
              <a:rPr lang="en-US" sz="1600" b="1" dirty="0">
                <a:effectLst/>
                <a:latin typeface="Cambria" panose="02040503050406030204" pitchFamily="18" charset="0"/>
                <a:ea typeface="Cambria" panose="02040503050406030204" pitchFamily="18" charset="0"/>
              </a:rPr>
              <a:t>Conclusion:</a:t>
            </a:r>
          </a:p>
          <a:p>
            <a:pPr algn="just"/>
            <a:endParaRPr lang="en-US" sz="800" b="1"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The </a:t>
            </a:r>
            <a:r>
              <a:rPr lang="en-US" sz="1600" dirty="0" err="1">
                <a:effectLst/>
                <a:latin typeface="Cambria" panose="02040503050406030204" pitchFamily="18" charset="0"/>
                <a:ea typeface="Cambria" panose="02040503050406030204" pitchFamily="18" charset="0"/>
              </a:rPr>
              <a:t>countplot</a:t>
            </a:r>
            <a:r>
              <a:rPr lang="en-US" sz="1600" dirty="0">
                <a:effectLst/>
                <a:latin typeface="Cambria" panose="02040503050406030204" pitchFamily="18" charset="0"/>
                <a:ea typeface="Cambria" panose="02040503050406030204" pitchFamily="18" charset="0"/>
              </a:rPr>
              <a:t> shows that the dataset is slightly imbalanced towards the positive class, which has more samples than the negative class. </a:t>
            </a:r>
          </a:p>
          <a:p>
            <a:pPr marL="342900" indent="-342900" algn="just">
              <a:buAutoNum type="arabicParenR"/>
            </a:pPr>
            <a:endParaRPr lang="en-US" sz="800"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This is consistent with the observation from the histograms of the class feature.</a:t>
            </a:r>
          </a:p>
        </p:txBody>
      </p:sp>
    </p:spTree>
    <p:extLst>
      <p:ext uri="{BB962C8B-B14F-4D97-AF65-F5344CB8AC3E}">
        <p14:creationId xmlns:p14="http://schemas.microsoft.com/office/powerpoint/2010/main" val="2874031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25">
          <a:fgClr>
            <a:schemeClr val="accent4">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A5D0F-C856-ABC7-2AC8-EAFDA959E355}"/>
              </a:ext>
            </a:extLst>
          </p:cNvPr>
          <p:cNvSpPr>
            <a:spLocks noGrp="1"/>
          </p:cNvSpPr>
          <p:nvPr>
            <p:ph type="body" idx="1"/>
          </p:nvPr>
        </p:nvSpPr>
        <p:spPr>
          <a:xfrm>
            <a:off x="3769147" y="0"/>
            <a:ext cx="5418920" cy="462708"/>
          </a:xfrm>
        </p:spPr>
        <p:txBody>
          <a:bodyPr>
            <a:noAutofit/>
          </a:bodyPr>
          <a:lstStyle/>
          <a:p>
            <a:pPr algn="ctr"/>
            <a:r>
              <a:rPr lang="en-US" sz="2400" b="1" dirty="0">
                <a:solidFill>
                  <a:srgbClr val="FF0000"/>
                </a:solidFill>
                <a:effectLst/>
                <a:latin typeface="Algerian" panose="04020705040A02060702" pitchFamily="82" charset="0"/>
                <a:ea typeface="Times New Roman" panose="02020603050405020304" pitchFamily="18" charset="0"/>
              </a:rPr>
              <a:t>Class Distribution of Features</a:t>
            </a:r>
            <a:endParaRPr lang="en-IN" sz="2400" dirty="0">
              <a:solidFill>
                <a:srgbClr val="FF0000"/>
              </a:solidFill>
              <a:latin typeface="Algerian" panose="04020705040A02060702" pitchFamily="82" charset="0"/>
            </a:endParaRPr>
          </a:p>
        </p:txBody>
      </p:sp>
      <p:pic>
        <p:nvPicPr>
          <p:cNvPr id="5" name="Picture 4">
            <a:extLst>
              <a:ext uri="{FF2B5EF4-FFF2-40B4-BE49-F238E27FC236}">
                <a16:creationId xmlns:a16="http://schemas.microsoft.com/office/drawing/2014/main" id="{5A4FC620-2F68-08FB-AA4E-3B8CE0EF62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129" y="536574"/>
            <a:ext cx="6222228" cy="5776091"/>
          </a:xfrm>
          <a:prstGeom prst="rect">
            <a:avLst/>
          </a:prstGeom>
          <a:noFill/>
          <a:ln w="38100">
            <a:solidFill>
              <a:schemeClr val="accent5"/>
            </a:solidFill>
          </a:ln>
        </p:spPr>
      </p:pic>
      <p:sp>
        <p:nvSpPr>
          <p:cNvPr id="9" name="TextBox 8">
            <a:extLst>
              <a:ext uri="{FF2B5EF4-FFF2-40B4-BE49-F238E27FC236}">
                <a16:creationId xmlns:a16="http://schemas.microsoft.com/office/drawing/2014/main" id="{2908453C-A2CF-AAFD-9075-A1F4B14BA9C1}"/>
              </a:ext>
            </a:extLst>
          </p:cNvPr>
          <p:cNvSpPr txBox="1"/>
          <p:nvPr/>
        </p:nvSpPr>
        <p:spPr>
          <a:xfrm>
            <a:off x="6764357" y="662472"/>
            <a:ext cx="4631282" cy="2923877"/>
          </a:xfrm>
          <a:prstGeom prst="rect">
            <a:avLst/>
          </a:prstGeom>
          <a:noFill/>
        </p:spPr>
        <p:txBody>
          <a:bodyPr wrap="square">
            <a:spAutoFit/>
          </a:bodyPr>
          <a:lstStyle/>
          <a:p>
            <a:pPr algn="just"/>
            <a:endParaRPr lang="en-US" sz="800" b="1" dirty="0">
              <a:effectLst/>
              <a:latin typeface="Cambria" panose="02040503050406030204" pitchFamily="18" charset="0"/>
              <a:ea typeface="Cambria" panose="02040503050406030204" pitchFamily="18" charset="0"/>
            </a:endParaRPr>
          </a:p>
          <a:p>
            <a:pPr algn="just"/>
            <a:r>
              <a:rPr lang="en-US" sz="1600" b="1" dirty="0">
                <a:effectLst/>
                <a:latin typeface="Cambria" panose="02040503050406030204" pitchFamily="18" charset="0"/>
                <a:ea typeface="Cambria" panose="02040503050406030204" pitchFamily="18" charset="0"/>
              </a:rPr>
              <a:t>Conclusion:</a:t>
            </a:r>
          </a:p>
          <a:p>
            <a:pPr algn="just"/>
            <a:endParaRPr lang="en-US" sz="800" b="1" dirty="0">
              <a:effectLst/>
              <a:latin typeface="Cambria" panose="02040503050406030204" pitchFamily="18" charset="0"/>
              <a:ea typeface="Cambria" panose="02040503050406030204" pitchFamily="18" charset="0"/>
            </a:endParaRPr>
          </a:p>
          <a:p>
            <a:pPr algn="just"/>
            <a:endParaRPr lang="en-US" sz="800" b="1"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Most of the features nearly follow a normal distribution. </a:t>
            </a:r>
          </a:p>
          <a:p>
            <a:pPr marL="342900" indent="-342900" algn="just">
              <a:buAutoNum type="arabicParenR"/>
            </a:pPr>
            <a:endParaRPr lang="en-US" sz="1600" dirty="0">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From the plots it is understood that 'variance' is a feature that can help distinguish classes the most. </a:t>
            </a:r>
          </a:p>
          <a:p>
            <a:pPr marL="342900" indent="-342900" algn="just">
              <a:buAutoNum type="arabicParenR"/>
            </a:pPr>
            <a:endParaRPr lang="en-US" sz="1600" dirty="0">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'Entropy' on the other hand exhibit the same distribution for both classes.</a:t>
            </a:r>
          </a:p>
        </p:txBody>
      </p:sp>
    </p:spTree>
    <p:extLst>
      <p:ext uri="{BB962C8B-B14F-4D97-AF65-F5344CB8AC3E}">
        <p14:creationId xmlns:p14="http://schemas.microsoft.com/office/powerpoint/2010/main" val="3541646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72EC-D335-3833-36BE-02AC7469781C}"/>
              </a:ext>
            </a:extLst>
          </p:cNvPr>
          <p:cNvSpPr>
            <a:spLocks noGrp="1"/>
          </p:cNvSpPr>
          <p:nvPr>
            <p:ph type="title"/>
          </p:nvPr>
        </p:nvSpPr>
        <p:spPr/>
        <p:txBody>
          <a:bodyPr>
            <a:normAutofit/>
          </a:bodyPr>
          <a:lstStyle/>
          <a:p>
            <a:r>
              <a:rPr lang="en-US" dirty="0">
                <a:solidFill>
                  <a:srgbClr val="FF0000"/>
                </a:solidFill>
                <a:latin typeface="Algerian" panose="04020705040A02060702" pitchFamily="82" charset="0"/>
              </a:rPr>
              <a:t>Topic</a:t>
            </a:r>
            <a:endParaRPr lang="en-IN"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F6CD1B2-3255-F1FF-32FB-EB0C3F0BA5BC}"/>
              </a:ext>
            </a:extLst>
          </p:cNvPr>
          <p:cNvSpPr>
            <a:spLocks noGrp="1"/>
          </p:cNvSpPr>
          <p:nvPr>
            <p:ph idx="1"/>
          </p:nvPr>
        </p:nvSpPr>
        <p:spPr/>
        <p:txBody>
          <a:bodyPr>
            <a:normAutofit fontScale="92500"/>
          </a:bodyPr>
          <a:lstStyle/>
          <a:p>
            <a:pPr marL="0" indent="0" algn="ctr">
              <a:buNone/>
            </a:pPr>
            <a:endParaRPr lang="en-US" sz="4000" b="1" i="1" dirty="0">
              <a:latin typeface="Calibri" panose="020F0502020204030204" pitchFamily="34" charset="0"/>
              <a:cs typeface="Calibri" panose="020F0502020204030204" pitchFamily="34" charset="0"/>
            </a:endParaRPr>
          </a:p>
          <a:p>
            <a:pPr marL="0" indent="0" algn="ctr">
              <a:buNone/>
            </a:pPr>
            <a:r>
              <a:rPr lang="en-US" sz="4100" b="1" i="1" dirty="0">
                <a:solidFill>
                  <a:srgbClr val="002060"/>
                </a:solidFill>
                <a:latin typeface="Calibri" panose="020F0502020204030204" pitchFamily="34" charset="0"/>
                <a:cs typeface="Calibri" panose="020F0502020204030204" pitchFamily="34" charset="0"/>
              </a:rPr>
              <a:t>Bank Note Authentication Web APP</a:t>
            </a:r>
            <a:br>
              <a:rPr lang="en-US" sz="4100" b="1" i="1" dirty="0">
                <a:solidFill>
                  <a:srgbClr val="002060"/>
                </a:solidFill>
                <a:latin typeface="Calibri" panose="020F0502020204030204" pitchFamily="34" charset="0"/>
                <a:cs typeface="Calibri" panose="020F0502020204030204" pitchFamily="34" charset="0"/>
              </a:rPr>
            </a:br>
            <a:r>
              <a:rPr lang="en-US" sz="4100" b="1" i="1" dirty="0">
                <a:solidFill>
                  <a:srgbClr val="002060"/>
                </a:solidFill>
                <a:latin typeface="Calibri" panose="020F0502020204030204" pitchFamily="34" charset="0"/>
                <a:cs typeface="Calibri" panose="020F0502020204030204" pitchFamily="34" charset="0"/>
              </a:rPr>
              <a:t>using</a:t>
            </a:r>
            <a:br>
              <a:rPr lang="en-US" sz="4100" b="1" i="1" dirty="0">
                <a:solidFill>
                  <a:srgbClr val="002060"/>
                </a:solidFill>
                <a:latin typeface="Calibri" panose="020F0502020204030204" pitchFamily="34" charset="0"/>
                <a:cs typeface="Calibri" panose="020F0502020204030204" pitchFamily="34" charset="0"/>
              </a:rPr>
            </a:br>
            <a:r>
              <a:rPr lang="en-US" sz="4100" b="1" i="1" dirty="0">
                <a:solidFill>
                  <a:srgbClr val="002060"/>
                </a:solidFill>
                <a:latin typeface="Calibri" panose="020F0502020204030204" pitchFamily="34" charset="0"/>
                <a:cs typeface="Calibri" panose="020F0502020204030204" pitchFamily="34" charset="0"/>
              </a:rPr>
              <a:t>Python, Machine Learning, </a:t>
            </a:r>
            <a:r>
              <a:rPr lang="en-US" sz="4100" b="1" i="1" dirty="0" err="1">
                <a:solidFill>
                  <a:srgbClr val="002060"/>
                </a:solidFill>
                <a:latin typeface="Calibri" panose="020F0502020204030204" pitchFamily="34" charset="0"/>
                <a:cs typeface="Calibri" panose="020F0502020204030204" pitchFamily="34" charset="0"/>
              </a:rPr>
              <a:t>Github</a:t>
            </a:r>
            <a:r>
              <a:rPr lang="en-US" sz="4100" b="1" i="1" dirty="0">
                <a:solidFill>
                  <a:srgbClr val="002060"/>
                </a:solidFill>
                <a:latin typeface="Calibri" panose="020F0502020204030204" pitchFamily="34" charset="0"/>
                <a:cs typeface="Calibri" panose="020F0502020204030204" pitchFamily="34" charset="0"/>
              </a:rPr>
              <a:t> &amp; </a:t>
            </a:r>
            <a:r>
              <a:rPr lang="en-US" sz="4100" b="1" i="1" dirty="0" err="1">
                <a:solidFill>
                  <a:srgbClr val="002060"/>
                </a:solidFill>
                <a:latin typeface="Calibri" panose="020F0502020204030204" pitchFamily="34" charset="0"/>
                <a:cs typeface="Calibri" panose="020F0502020204030204" pitchFamily="34" charset="0"/>
              </a:rPr>
              <a:t>Streamlit</a:t>
            </a:r>
            <a:br>
              <a:rPr lang="en-IN" sz="3600" dirty="0">
                <a:latin typeface="Arial Black" panose="020B0A04020102020204" pitchFamily="34" charset="0"/>
              </a:rPr>
            </a:br>
            <a:endParaRPr lang="en-IN" sz="3600" dirty="0">
              <a:latin typeface="Arial Black" panose="020B0A04020102020204" pitchFamily="34" charset="0"/>
            </a:endParaRPr>
          </a:p>
        </p:txBody>
      </p:sp>
    </p:spTree>
    <p:extLst>
      <p:ext uri="{BB962C8B-B14F-4D97-AF65-F5344CB8AC3E}">
        <p14:creationId xmlns:p14="http://schemas.microsoft.com/office/powerpoint/2010/main" val="431118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5917D-DF7F-49D4-3D07-8130742413FE}"/>
              </a:ext>
            </a:extLst>
          </p:cNvPr>
          <p:cNvSpPr>
            <a:spLocks noGrp="1"/>
          </p:cNvSpPr>
          <p:nvPr>
            <p:ph type="body" idx="1"/>
          </p:nvPr>
        </p:nvSpPr>
        <p:spPr>
          <a:xfrm>
            <a:off x="3230245" y="0"/>
            <a:ext cx="5731510" cy="429658"/>
          </a:xfrm>
        </p:spPr>
        <p:txBody>
          <a:bodyPr>
            <a:noAutofit/>
          </a:bodyPr>
          <a:lstStyle/>
          <a:p>
            <a:pPr algn="ctr"/>
            <a:r>
              <a:rPr lang="en-US" sz="2800" b="1" dirty="0">
                <a:solidFill>
                  <a:srgbClr val="FF0000"/>
                </a:solidFill>
                <a:effectLst/>
                <a:latin typeface="Algerian" panose="04020705040A02060702" pitchFamily="82" charset="0"/>
                <a:ea typeface="Times New Roman" panose="02020603050405020304" pitchFamily="18" charset="0"/>
              </a:rPr>
              <a:t>Features </a:t>
            </a:r>
            <a:r>
              <a:rPr lang="en-US" sz="2800" b="1" dirty="0" err="1">
                <a:solidFill>
                  <a:srgbClr val="FF0000"/>
                </a:solidFill>
                <a:effectLst/>
                <a:latin typeface="Algerian" panose="04020705040A02060702" pitchFamily="82" charset="0"/>
                <a:ea typeface="Times New Roman" panose="02020603050405020304" pitchFamily="18" charset="0"/>
              </a:rPr>
              <a:t>Pairplot</a:t>
            </a:r>
            <a:endParaRPr lang="en-IN" sz="2800" dirty="0">
              <a:solidFill>
                <a:srgbClr val="FF0000"/>
              </a:solidFill>
              <a:latin typeface="Algerian" panose="04020705040A02060702" pitchFamily="82" charset="0"/>
            </a:endParaRPr>
          </a:p>
        </p:txBody>
      </p:sp>
      <p:pic>
        <p:nvPicPr>
          <p:cNvPr id="4" name="Picture 3">
            <a:extLst>
              <a:ext uri="{FF2B5EF4-FFF2-40B4-BE49-F238E27FC236}">
                <a16:creationId xmlns:a16="http://schemas.microsoft.com/office/drawing/2014/main" id="{75F6CD50-BE76-B1B7-12AA-C3C1D6163E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007" y="649995"/>
            <a:ext cx="6677784" cy="5585552"/>
          </a:xfrm>
          <a:prstGeom prst="rect">
            <a:avLst/>
          </a:prstGeom>
          <a:noFill/>
          <a:ln w="38100">
            <a:solidFill>
              <a:schemeClr val="accent5"/>
            </a:solidFill>
          </a:ln>
        </p:spPr>
      </p:pic>
      <p:sp>
        <p:nvSpPr>
          <p:cNvPr id="6" name="TextBox 5">
            <a:extLst>
              <a:ext uri="{FF2B5EF4-FFF2-40B4-BE49-F238E27FC236}">
                <a16:creationId xmlns:a16="http://schemas.microsoft.com/office/drawing/2014/main" id="{DC6F7D28-B3DC-19AD-A609-425E1E673453}"/>
              </a:ext>
            </a:extLst>
          </p:cNvPr>
          <p:cNvSpPr txBox="1"/>
          <p:nvPr/>
        </p:nvSpPr>
        <p:spPr>
          <a:xfrm>
            <a:off x="7792791" y="541287"/>
            <a:ext cx="3602848" cy="2554545"/>
          </a:xfrm>
          <a:prstGeom prst="rect">
            <a:avLst/>
          </a:prstGeom>
          <a:noFill/>
        </p:spPr>
        <p:txBody>
          <a:bodyPr wrap="square">
            <a:spAutoFit/>
          </a:bodyPr>
          <a:lstStyle/>
          <a:p>
            <a:pPr algn="just"/>
            <a:endParaRPr lang="en-US" sz="1600" b="1" dirty="0">
              <a:effectLst/>
              <a:latin typeface="Cambria" panose="02040503050406030204" pitchFamily="18" charset="0"/>
              <a:ea typeface="Cambria" panose="02040503050406030204" pitchFamily="18" charset="0"/>
            </a:endParaRPr>
          </a:p>
          <a:p>
            <a:pPr algn="just"/>
            <a:r>
              <a:rPr lang="en-US" sz="1600" b="1" dirty="0">
                <a:effectLst/>
                <a:latin typeface="Cambria" panose="02040503050406030204" pitchFamily="18" charset="0"/>
                <a:ea typeface="Cambria" panose="02040503050406030204" pitchFamily="18" charset="0"/>
              </a:rPr>
              <a:t>Conclusion:</a:t>
            </a:r>
          </a:p>
          <a:p>
            <a:pPr algn="just"/>
            <a:endParaRPr lang="en-US" sz="800" b="1" dirty="0">
              <a:effectLst/>
              <a:latin typeface="Cambria" panose="02040503050406030204" pitchFamily="18" charset="0"/>
              <a:ea typeface="Cambria" panose="02040503050406030204" pitchFamily="18" charset="0"/>
            </a:endParaRPr>
          </a:p>
          <a:p>
            <a:pPr algn="just"/>
            <a:endParaRPr lang="en-US" sz="800" b="1"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There are clear separations shown, especially for pairs of features having 'variance’. </a:t>
            </a:r>
          </a:p>
          <a:p>
            <a:pPr marL="342900" indent="-342900" algn="just">
              <a:buAutoNum type="arabicParenR"/>
            </a:pPr>
            <a:endParaRPr lang="en-US" sz="1600" dirty="0">
              <a:effectLst/>
              <a:latin typeface="Cambria" panose="02040503050406030204" pitchFamily="18" charset="0"/>
              <a:ea typeface="Cambria" panose="02040503050406030204" pitchFamily="18" charset="0"/>
            </a:endParaRPr>
          </a:p>
          <a:p>
            <a:pPr marL="342900" indent="-342900" algn="just">
              <a:buAutoNum type="arabicParenR"/>
            </a:pPr>
            <a:r>
              <a:rPr lang="en-US" sz="1600" dirty="0">
                <a:effectLst/>
                <a:latin typeface="Cambria" panose="02040503050406030204" pitchFamily="18" charset="0"/>
                <a:ea typeface="Cambria" panose="02040503050406030204" pitchFamily="18" charset="0"/>
              </a:rPr>
              <a:t>The </a:t>
            </a:r>
            <a:r>
              <a:rPr lang="en-US" sz="1600" dirty="0" err="1">
                <a:effectLst/>
                <a:latin typeface="Cambria" panose="02040503050406030204" pitchFamily="18" charset="0"/>
                <a:ea typeface="Cambria" panose="02040503050406030204" pitchFamily="18" charset="0"/>
              </a:rPr>
              <a:t>curtosis</a:t>
            </a:r>
            <a:r>
              <a:rPr lang="en-US" sz="1600" dirty="0">
                <a:effectLst/>
                <a:latin typeface="Cambria" panose="02040503050406030204" pitchFamily="18" charset="0"/>
                <a:ea typeface="Cambria" panose="02040503050406030204" pitchFamily="18" charset="0"/>
              </a:rPr>
              <a:t>-entropy scatterplot exhibits the lowest separation.</a:t>
            </a:r>
          </a:p>
          <a:p>
            <a:pPr marL="342900" indent="-342900" algn="just">
              <a:buAutoNum type="arabicParenR"/>
            </a:pPr>
            <a:endParaRPr lang="en-US" sz="16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14853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43010C-64B0-F875-9C77-6E99C187AF2D}"/>
              </a:ext>
            </a:extLst>
          </p:cNvPr>
          <p:cNvSpPr>
            <a:spLocks noGrp="1"/>
          </p:cNvSpPr>
          <p:nvPr>
            <p:ph type="body" idx="1"/>
          </p:nvPr>
        </p:nvSpPr>
        <p:spPr>
          <a:xfrm>
            <a:off x="3006865" y="0"/>
            <a:ext cx="6178270" cy="543765"/>
          </a:xfrm>
        </p:spPr>
        <p:txBody>
          <a:bodyPr>
            <a:normAutofit/>
          </a:bodyPr>
          <a:lstStyle/>
          <a:p>
            <a:pPr algn="ctr"/>
            <a:r>
              <a:rPr lang="en-US" sz="2800" b="1" dirty="0">
                <a:solidFill>
                  <a:srgbClr val="FF0000"/>
                </a:solidFill>
                <a:effectLst/>
                <a:latin typeface="Algerian" panose="04020705040A02060702" pitchFamily="82" charset="0"/>
                <a:ea typeface="Times New Roman" panose="02020603050405020304" pitchFamily="18" charset="0"/>
              </a:rPr>
              <a:t>Distribution Plots</a:t>
            </a:r>
            <a:endParaRPr lang="en-IN" sz="2800" dirty="0">
              <a:solidFill>
                <a:srgbClr val="FF0000"/>
              </a:solidFill>
              <a:latin typeface="Algerian" panose="04020705040A02060702" pitchFamily="82" charset="0"/>
            </a:endParaRPr>
          </a:p>
        </p:txBody>
      </p:sp>
      <p:pic>
        <p:nvPicPr>
          <p:cNvPr id="4" name="Picture 3">
            <a:extLst>
              <a:ext uri="{FF2B5EF4-FFF2-40B4-BE49-F238E27FC236}">
                <a16:creationId xmlns:a16="http://schemas.microsoft.com/office/drawing/2014/main" id="{29A965A3-0D53-EFBC-7CC7-D4623FDC4C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9124" y="1020071"/>
            <a:ext cx="10913752" cy="3402537"/>
          </a:xfrm>
          <a:prstGeom prst="rect">
            <a:avLst/>
          </a:prstGeom>
          <a:noFill/>
          <a:ln w="38100">
            <a:solidFill>
              <a:schemeClr val="accent5"/>
            </a:solidFill>
          </a:ln>
        </p:spPr>
      </p:pic>
      <p:sp>
        <p:nvSpPr>
          <p:cNvPr id="6" name="TextBox 5">
            <a:extLst>
              <a:ext uri="{FF2B5EF4-FFF2-40B4-BE49-F238E27FC236}">
                <a16:creationId xmlns:a16="http://schemas.microsoft.com/office/drawing/2014/main" id="{88C41B73-6FC3-201F-44FC-BAD650D4BCA8}"/>
              </a:ext>
            </a:extLst>
          </p:cNvPr>
          <p:cNvSpPr txBox="1"/>
          <p:nvPr/>
        </p:nvSpPr>
        <p:spPr>
          <a:xfrm>
            <a:off x="1360582" y="4799762"/>
            <a:ext cx="9766454" cy="1323439"/>
          </a:xfrm>
          <a:prstGeom prst="rect">
            <a:avLst/>
          </a:prstGeom>
          <a:noFill/>
        </p:spPr>
        <p:txBody>
          <a:bodyPr wrap="square">
            <a:spAutoFit/>
          </a:bodyPr>
          <a:lstStyle/>
          <a:p>
            <a:r>
              <a:rPr lang="en-IN" b="1" dirty="0">
                <a:latin typeface="Cambria" panose="02040503050406030204" pitchFamily="18" charset="0"/>
                <a:ea typeface="Cambria" panose="02040503050406030204" pitchFamily="18" charset="0"/>
              </a:rPr>
              <a:t>Conclusions:</a:t>
            </a:r>
          </a:p>
          <a:p>
            <a:endParaRPr lang="en-IN" sz="800" b="1"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1)	Their may be outliers in entropy and </a:t>
            </a:r>
            <a:r>
              <a:rPr lang="en-IN" dirty="0" err="1">
                <a:latin typeface="Cambria" panose="02040503050406030204" pitchFamily="18" charset="0"/>
                <a:ea typeface="Cambria" panose="02040503050406030204" pitchFamily="18" charset="0"/>
              </a:rPr>
              <a:t>curtosis</a:t>
            </a:r>
            <a:r>
              <a:rPr lang="en-IN" dirty="0">
                <a:latin typeface="Cambria" panose="02040503050406030204" pitchFamily="18" charset="0"/>
                <a:ea typeface="Cambria" panose="02040503050406030204" pitchFamily="18" charset="0"/>
              </a:rPr>
              <a:t> column.</a:t>
            </a:r>
          </a:p>
          <a:p>
            <a:r>
              <a:rPr lang="en-IN" dirty="0">
                <a:latin typeface="Cambria" panose="02040503050406030204" pitchFamily="18" charset="0"/>
                <a:ea typeface="Cambria" panose="02040503050406030204" pitchFamily="18" charset="0"/>
              </a:rPr>
              <a:t>2)	Data is not normalized.</a:t>
            </a:r>
          </a:p>
          <a:p>
            <a:r>
              <a:rPr lang="en-IN" dirty="0">
                <a:latin typeface="Cambria" panose="02040503050406030204" pitchFamily="18" charset="0"/>
                <a:ea typeface="Cambria" panose="02040503050406030204" pitchFamily="18" charset="0"/>
              </a:rPr>
              <a:t>3)	Since we </a:t>
            </a:r>
            <a:r>
              <a:rPr lang="en-IN" dirty="0" err="1">
                <a:latin typeface="Cambria" panose="02040503050406030204" pitchFamily="18" charset="0"/>
                <a:ea typeface="Cambria" panose="02040503050406030204" pitchFamily="18" charset="0"/>
              </a:rPr>
              <a:t>gonna</a:t>
            </a:r>
            <a:r>
              <a:rPr lang="en-IN" dirty="0">
                <a:latin typeface="Cambria" panose="02040503050406030204" pitchFamily="18" charset="0"/>
                <a:ea typeface="Cambria" panose="02040503050406030204" pitchFamily="18" charset="0"/>
              </a:rPr>
              <a:t> use trees in our model above things don’t effect model much.</a:t>
            </a:r>
          </a:p>
        </p:txBody>
      </p:sp>
    </p:spTree>
    <p:extLst>
      <p:ext uri="{BB962C8B-B14F-4D97-AF65-F5344CB8AC3E}">
        <p14:creationId xmlns:p14="http://schemas.microsoft.com/office/powerpoint/2010/main" val="2953464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25">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2BBDED-1064-50CF-5398-9069ED0810B3}"/>
              </a:ext>
            </a:extLst>
          </p:cNvPr>
          <p:cNvSpPr>
            <a:spLocks noGrp="1"/>
          </p:cNvSpPr>
          <p:nvPr>
            <p:ph type="body" idx="1"/>
          </p:nvPr>
        </p:nvSpPr>
        <p:spPr>
          <a:xfrm>
            <a:off x="2709405" y="1216238"/>
            <a:ext cx="6773181" cy="418420"/>
          </a:xfrm>
        </p:spPr>
        <p:txBody>
          <a:bodyPr>
            <a:normAutofit/>
          </a:bodyPr>
          <a:lstStyle/>
          <a:p>
            <a:pPr algn="ctr"/>
            <a:r>
              <a:rPr lang="en-US" b="1" dirty="0">
                <a:solidFill>
                  <a:srgbClr val="7030A0"/>
                </a:solidFill>
                <a:effectLst/>
                <a:latin typeface="Cambria" panose="02040503050406030204" pitchFamily="18" charset="0"/>
                <a:ea typeface="Cambria" panose="02040503050406030204" pitchFamily="18" charset="0"/>
              </a:rPr>
              <a:t>Splitting the Dataset into Features and Target Variable</a:t>
            </a:r>
            <a:endParaRPr lang="en-IN" dirty="0">
              <a:solidFill>
                <a:srgbClr val="7030A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24900931-98D0-FC00-C2C9-AAD72B460BDB}"/>
              </a:ext>
            </a:extLst>
          </p:cNvPr>
          <p:cNvPicPr>
            <a:picLocks noChangeAspect="1"/>
          </p:cNvPicPr>
          <p:nvPr/>
        </p:nvPicPr>
        <p:blipFill>
          <a:blip r:embed="rId2"/>
          <a:stretch>
            <a:fillRect/>
          </a:stretch>
        </p:blipFill>
        <p:spPr>
          <a:xfrm>
            <a:off x="3119164" y="1873311"/>
            <a:ext cx="5953667" cy="4345564"/>
          </a:xfrm>
          <a:prstGeom prst="rect">
            <a:avLst/>
          </a:prstGeom>
          <a:ln w="38100">
            <a:solidFill>
              <a:schemeClr val="accent5"/>
            </a:solidFill>
          </a:ln>
        </p:spPr>
      </p:pic>
      <p:sp>
        <p:nvSpPr>
          <p:cNvPr id="7" name="Text Placeholder 2">
            <a:extLst>
              <a:ext uri="{FF2B5EF4-FFF2-40B4-BE49-F238E27FC236}">
                <a16:creationId xmlns:a16="http://schemas.microsoft.com/office/drawing/2014/main" id="{366EEDB3-9CAF-B218-7FE2-AA7F216D69EE}"/>
              </a:ext>
            </a:extLst>
          </p:cNvPr>
          <p:cNvSpPr txBox="1">
            <a:spLocks/>
          </p:cNvSpPr>
          <p:nvPr/>
        </p:nvSpPr>
        <p:spPr>
          <a:xfrm>
            <a:off x="2709406" y="639125"/>
            <a:ext cx="6773181" cy="499699"/>
          </a:xfrm>
          <a:prstGeom prst="rect">
            <a:avLst/>
          </a:prstGeom>
        </p:spPr>
        <p:txBody>
          <a:bodyPr vert="horz" lIns="91440" tIns="45720" rIns="91440" bIns="45720" rtlCol="0" anchor="t">
            <a:noAutofit/>
          </a:bodyPr>
          <a:lstStyle>
            <a:lvl1pPr marL="0" indent="0" algn="l" defTabSz="457195"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195" indent="0" algn="l" defTabSz="457195"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2pPr>
            <a:lvl3pPr marL="914388" indent="0" algn="l" defTabSz="457195"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3pPr>
            <a:lvl4pPr marL="1371583"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4pPr>
            <a:lvl5pPr marL="1828777"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5972"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166"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360"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555"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lgn="ctr"/>
            <a:r>
              <a:rPr lang="en-US" sz="2800" b="1" dirty="0">
                <a:solidFill>
                  <a:srgbClr val="FF0000"/>
                </a:solidFill>
                <a:effectLst/>
                <a:latin typeface="Algerian" panose="04020705040A02060702" pitchFamily="82" charset="0"/>
                <a:ea typeface="Times New Roman" panose="02020603050405020304" pitchFamily="18" charset="0"/>
              </a:rPr>
              <a:t>Train-Test Split</a:t>
            </a:r>
            <a:endParaRPr lang="en-IN" sz="28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15947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25">
          <a:fgClr>
            <a:schemeClr val="accent5">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4DC108-F08C-82F6-9057-8A3244D77A0D}"/>
              </a:ext>
            </a:extLst>
          </p:cNvPr>
          <p:cNvSpPr>
            <a:spLocks noGrp="1"/>
          </p:cNvSpPr>
          <p:nvPr>
            <p:ph type="body" idx="1"/>
          </p:nvPr>
        </p:nvSpPr>
        <p:spPr>
          <a:xfrm>
            <a:off x="1180998" y="4445999"/>
            <a:ext cx="3413036" cy="764979"/>
          </a:xfrm>
        </p:spPr>
        <p:txBody>
          <a:bodyPr>
            <a:noAutofit/>
          </a:bodyPr>
          <a:lstStyle/>
          <a:p>
            <a:pPr algn="ctr"/>
            <a:r>
              <a:rPr lang="en-US" dirty="0">
                <a:effectLst/>
                <a:latin typeface="Cambria" panose="02040503050406030204" pitchFamily="18" charset="0"/>
                <a:ea typeface="Cambria" panose="02040503050406030204" pitchFamily="18" charset="0"/>
              </a:rPr>
              <a:t>Checking the Shape of Training and Testing Sets</a:t>
            </a:r>
            <a:endParaRPr lang="en-IN"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4EFDDF39-390C-17E0-B217-5C97669C6A58}"/>
              </a:ext>
            </a:extLst>
          </p:cNvPr>
          <p:cNvPicPr>
            <a:picLocks noChangeAspect="1"/>
          </p:cNvPicPr>
          <p:nvPr/>
        </p:nvPicPr>
        <p:blipFill>
          <a:blip r:embed="rId2"/>
          <a:stretch>
            <a:fillRect/>
          </a:stretch>
        </p:blipFill>
        <p:spPr>
          <a:xfrm>
            <a:off x="531113" y="518144"/>
            <a:ext cx="6586460" cy="2910856"/>
          </a:xfrm>
          <a:prstGeom prst="rect">
            <a:avLst/>
          </a:prstGeom>
          <a:ln w="38100">
            <a:solidFill>
              <a:schemeClr val="accent5"/>
            </a:solidFill>
          </a:ln>
        </p:spPr>
      </p:pic>
      <p:pic>
        <p:nvPicPr>
          <p:cNvPr id="5" name="Picture 4">
            <a:extLst>
              <a:ext uri="{FF2B5EF4-FFF2-40B4-BE49-F238E27FC236}">
                <a16:creationId xmlns:a16="http://schemas.microsoft.com/office/drawing/2014/main" id="{D567D591-A81F-08CA-595C-A7D92A1274D9}"/>
              </a:ext>
            </a:extLst>
          </p:cNvPr>
          <p:cNvPicPr>
            <a:picLocks noChangeAspect="1"/>
          </p:cNvPicPr>
          <p:nvPr/>
        </p:nvPicPr>
        <p:blipFill>
          <a:blip r:embed="rId3"/>
          <a:stretch>
            <a:fillRect/>
          </a:stretch>
        </p:blipFill>
        <p:spPr>
          <a:xfrm>
            <a:off x="5500573" y="3492515"/>
            <a:ext cx="6166290" cy="2847342"/>
          </a:xfrm>
          <a:prstGeom prst="rect">
            <a:avLst/>
          </a:prstGeom>
          <a:ln w="38100">
            <a:solidFill>
              <a:schemeClr val="accent5"/>
            </a:solidFill>
          </a:ln>
        </p:spPr>
      </p:pic>
      <p:sp>
        <p:nvSpPr>
          <p:cNvPr id="6" name="Text Placeholder 2">
            <a:extLst>
              <a:ext uri="{FF2B5EF4-FFF2-40B4-BE49-F238E27FC236}">
                <a16:creationId xmlns:a16="http://schemas.microsoft.com/office/drawing/2014/main" id="{D030C295-30F1-7B7E-A30D-C6A1359C5769}"/>
              </a:ext>
            </a:extLst>
          </p:cNvPr>
          <p:cNvSpPr txBox="1">
            <a:spLocks/>
          </p:cNvSpPr>
          <p:nvPr/>
        </p:nvSpPr>
        <p:spPr>
          <a:xfrm>
            <a:off x="7788925" y="1763200"/>
            <a:ext cx="3567629" cy="737630"/>
          </a:xfrm>
          <a:prstGeom prst="rect">
            <a:avLst/>
          </a:prstGeom>
        </p:spPr>
        <p:txBody>
          <a:bodyPr vert="horz" lIns="91440" tIns="45720" rIns="91440" bIns="45720" rtlCol="0" anchor="t">
            <a:noAutofit/>
          </a:bodyPr>
          <a:lstStyle>
            <a:lvl1pPr marL="0" indent="0" algn="l" defTabSz="457195"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195" indent="0" algn="l" defTabSz="457195"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2pPr>
            <a:lvl3pPr marL="914388" indent="0" algn="l" defTabSz="457195"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3pPr>
            <a:lvl4pPr marL="1371583"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4pPr>
            <a:lvl5pPr marL="1828777"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5972"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166"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360"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555"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lgn="ctr"/>
            <a:r>
              <a:rPr lang="en-US" dirty="0">
                <a:latin typeface="Cambria" panose="02040503050406030204" pitchFamily="18" charset="0"/>
                <a:ea typeface="Cambria" panose="02040503050406030204" pitchFamily="18" charset="0"/>
              </a:rPr>
              <a:t>Splitting the Dataset into Training and Testing Sets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65831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25">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32776E-71F3-DC7D-05BC-1746E327E4E4}"/>
              </a:ext>
            </a:extLst>
          </p:cNvPr>
          <p:cNvSpPr>
            <a:spLocks noGrp="1"/>
          </p:cNvSpPr>
          <p:nvPr>
            <p:ph type="body" idx="1"/>
          </p:nvPr>
        </p:nvSpPr>
        <p:spPr>
          <a:xfrm>
            <a:off x="3946976" y="0"/>
            <a:ext cx="3743542" cy="521732"/>
          </a:xfrm>
        </p:spPr>
        <p:txBody>
          <a:bodyPr>
            <a:normAutofit/>
          </a:bodyPr>
          <a:lstStyle/>
          <a:p>
            <a:pPr algn="ctr"/>
            <a:r>
              <a:rPr lang="en-US" sz="2800" dirty="0">
                <a:solidFill>
                  <a:srgbClr val="FF0000"/>
                </a:solidFill>
                <a:effectLst/>
                <a:latin typeface="Algerian" panose="04020705040A02060702" pitchFamily="82" charset="0"/>
                <a:ea typeface="Times New Roman" panose="02020603050405020304" pitchFamily="18" charset="0"/>
              </a:rPr>
              <a:t>Feature Scaling</a:t>
            </a:r>
            <a:endParaRPr lang="en-IN" sz="2800" dirty="0">
              <a:solidFill>
                <a:srgbClr val="FF0000"/>
              </a:solidFill>
              <a:latin typeface="Algerian" panose="04020705040A02060702" pitchFamily="82" charset="0"/>
            </a:endParaRPr>
          </a:p>
        </p:txBody>
      </p:sp>
      <p:pic>
        <p:nvPicPr>
          <p:cNvPr id="4" name="Picture 3">
            <a:extLst>
              <a:ext uri="{FF2B5EF4-FFF2-40B4-BE49-F238E27FC236}">
                <a16:creationId xmlns:a16="http://schemas.microsoft.com/office/drawing/2014/main" id="{4ECE4013-7582-9C5B-A82B-2F41B951DF15}"/>
              </a:ext>
            </a:extLst>
          </p:cNvPr>
          <p:cNvPicPr>
            <a:picLocks noChangeAspect="1"/>
          </p:cNvPicPr>
          <p:nvPr/>
        </p:nvPicPr>
        <p:blipFill>
          <a:blip r:embed="rId2"/>
          <a:stretch>
            <a:fillRect/>
          </a:stretch>
        </p:blipFill>
        <p:spPr>
          <a:xfrm>
            <a:off x="524132" y="521732"/>
            <a:ext cx="5798353" cy="2855250"/>
          </a:xfrm>
          <a:prstGeom prst="rect">
            <a:avLst/>
          </a:prstGeom>
          <a:ln w="38100">
            <a:solidFill>
              <a:schemeClr val="accent5"/>
            </a:solidFill>
          </a:ln>
        </p:spPr>
      </p:pic>
      <p:pic>
        <p:nvPicPr>
          <p:cNvPr id="5" name="Picture 4">
            <a:extLst>
              <a:ext uri="{FF2B5EF4-FFF2-40B4-BE49-F238E27FC236}">
                <a16:creationId xmlns:a16="http://schemas.microsoft.com/office/drawing/2014/main" id="{D9F68FEB-2088-BF59-0BB5-5A6974E32B8B}"/>
              </a:ext>
            </a:extLst>
          </p:cNvPr>
          <p:cNvPicPr>
            <a:picLocks noChangeAspect="1"/>
          </p:cNvPicPr>
          <p:nvPr/>
        </p:nvPicPr>
        <p:blipFill>
          <a:blip r:embed="rId3"/>
          <a:stretch>
            <a:fillRect/>
          </a:stretch>
        </p:blipFill>
        <p:spPr>
          <a:xfrm>
            <a:off x="5568211" y="3429000"/>
            <a:ext cx="6099657" cy="2907268"/>
          </a:xfrm>
          <a:prstGeom prst="rect">
            <a:avLst/>
          </a:prstGeom>
          <a:ln w="38100">
            <a:solidFill>
              <a:schemeClr val="accent5"/>
            </a:solidFill>
          </a:ln>
        </p:spPr>
      </p:pic>
      <p:sp>
        <p:nvSpPr>
          <p:cNvPr id="6" name="Text Placeholder 2">
            <a:extLst>
              <a:ext uri="{FF2B5EF4-FFF2-40B4-BE49-F238E27FC236}">
                <a16:creationId xmlns:a16="http://schemas.microsoft.com/office/drawing/2014/main" id="{DE6BDCB8-11F8-D87A-91CA-A1BC20A3033A}"/>
              </a:ext>
            </a:extLst>
          </p:cNvPr>
          <p:cNvSpPr txBox="1">
            <a:spLocks/>
          </p:cNvSpPr>
          <p:nvPr/>
        </p:nvSpPr>
        <p:spPr>
          <a:xfrm>
            <a:off x="7380105" y="1562773"/>
            <a:ext cx="3526595" cy="1226812"/>
          </a:xfrm>
          <a:prstGeom prst="rect">
            <a:avLst/>
          </a:prstGeom>
        </p:spPr>
        <p:txBody>
          <a:bodyPr vert="horz" lIns="91440" tIns="45720" rIns="91440" bIns="45720" rtlCol="0" anchor="t">
            <a:noAutofit/>
          </a:bodyPr>
          <a:lstStyle>
            <a:lvl1pPr marL="0" indent="0" algn="l" defTabSz="457195"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195" indent="0" algn="l" defTabSz="457195"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2pPr>
            <a:lvl3pPr marL="914388" indent="0" algn="l" defTabSz="457195"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3pPr>
            <a:lvl4pPr marL="1371583"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4pPr>
            <a:lvl5pPr marL="1828777"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5972"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166"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360"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555"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lgn="ctr"/>
            <a:r>
              <a:rPr lang="en-US" dirty="0">
                <a:latin typeface="Cambria" panose="02040503050406030204" pitchFamily="18" charset="0"/>
                <a:ea typeface="Cambria" panose="02040503050406030204" pitchFamily="18" charset="0"/>
              </a:rPr>
              <a:t>Applying </a:t>
            </a:r>
            <a:r>
              <a:rPr lang="en-US" dirty="0" err="1">
                <a:latin typeface="Cambria" panose="02040503050406030204" pitchFamily="18" charset="0"/>
                <a:ea typeface="Cambria" panose="02040503050406030204" pitchFamily="18" charset="0"/>
              </a:rPr>
              <a:t>StandardScaler</a:t>
            </a:r>
            <a:r>
              <a:rPr lang="en-US" dirty="0">
                <a:latin typeface="Cambria" panose="02040503050406030204" pitchFamily="18" charset="0"/>
                <a:ea typeface="Cambria" panose="02040503050406030204" pitchFamily="18" charset="0"/>
              </a:rPr>
              <a:t> </a:t>
            </a:r>
          </a:p>
          <a:p>
            <a:pPr algn="ctr"/>
            <a:r>
              <a:rPr lang="en-US" dirty="0">
                <a:latin typeface="Cambria" panose="02040503050406030204" pitchFamily="18" charset="0"/>
                <a:ea typeface="Cambria" panose="02040503050406030204" pitchFamily="18" charset="0"/>
              </a:rPr>
              <a:t>to the Training Data</a:t>
            </a:r>
          </a:p>
        </p:txBody>
      </p:sp>
      <p:sp>
        <p:nvSpPr>
          <p:cNvPr id="7" name="Text Placeholder 2">
            <a:extLst>
              <a:ext uri="{FF2B5EF4-FFF2-40B4-BE49-F238E27FC236}">
                <a16:creationId xmlns:a16="http://schemas.microsoft.com/office/drawing/2014/main" id="{72686B85-B622-F488-0236-8C498EF10039}"/>
              </a:ext>
            </a:extLst>
          </p:cNvPr>
          <p:cNvSpPr txBox="1">
            <a:spLocks/>
          </p:cNvSpPr>
          <p:nvPr/>
        </p:nvSpPr>
        <p:spPr>
          <a:xfrm>
            <a:off x="1091589" y="4714952"/>
            <a:ext cx="3557530" cy="650263"/>
          </a:xfrm>
          <a:prstGeom prst="rect">
            <a:avLst/>
          </a:prstGeom>
        </p:spPr>
        <p:txBody>
          <a:bodyPr vert="horz" lIns="91440" tIns="45720" rIns="91440" bIns="45720" rtlCol="0" anchor="t">
            <a:noAutofit/>
          </a:bodyPr>
          <a:lstStyle>
            <a:lvl1pPr marL="0" indent="0" algn="l" defTabSz="457195"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195" indent="0" algn="l" defTabSz="457195"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2pPr>
            <a:lvl3pPr marL="914388" indent="0" algn="l" defTabSz="457195"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3pPr>
            <a:lvl4pPr marL="1371583"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4pPr>
            <a:lvl5pPr marL="1828777"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5972"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166"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360"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555" indent="0" algn="l" defTabSz="457195"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lgn="ctr"/>
            <a:r>
              <a:rPr lang="en-US" dirty="0">
                <a:latin typeface="Cambria" panose="02040503050406030204" pitchFamily="18" charset="0"/>
                <a:ea typeface="Cambria" panose="02040503050406030204" pitchFamily="18" charset="0"/>
              </a:rPr>
              <a:t>Transforming the Test Data</a:t>
            </a:r>
          </a:p>
        </p:txBody>
      </p:sp>
    </p:spTree>
    <p:extLst>
      <p:ext uri="{BB962C8B-B14F-4D97-AF65-F5344CB8AC3E}">
        <p14:creationId xmlns:p14="http://schemas.microsoft.com/office/powerpoint/2010/main" val="953429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25">
          <a:fgClr>
            <a:srgbClr val="FF0000"/>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B31566-079A-60EE-3CA6-D97982342F32}"/>
              </a:ext>
            </a:extLst>
          </p:cNvPr>
          <p:cNvSpPr>
            <a:spLocks noGrp="1"/>
          </p:cNvSpPr>
          <p:nvPr>
            <p:ph type="body" idx="1"/>
          </p:nvPr>
        </p:nvSpPr>
        <p:spPr>
          <a:xfrm>
            <a:off x="1291166" y="690123"/>
            <a:ext cx="9609668" cy="554783"/>
          </a:xfrm>
        </p:spPr>
        <p:txBody>
          <a:bodyPr>
            <a:normAutofit/>
          </a:bodyPr>
          <a:lstStyle/>
          <a:p>
            <a:pPr algn="ctr"/>
            <a:r>
              <a:rPr lang="en-IN" sz="2800" dirty="0">
                <a:solidFill>
                  <a:srgbClr val="FF0000"/>
                </a:solidFill>
                <a:latin typeface="Algerian" panose="04020705040A02060702" pitchFamily="82" charset="0"/>
              </a:rPr>
              <a:t>Summarizing Accuracy Scores</a:t>
            </a:r>
          </a:p>
        </p:txBody>
      </p:sp>
      <p:pic>
        <p:nvPicPr>
          <p:cNvPr id="4" name="Picture 3">
            <a:extLst>
              <a:ext uri="{FF2B5EF4-FFF2-40B4-BE49-F238E27FC236}">
                <a16:creationId xmlns:a16="http://schemas.microsoft.com/office/drawing/2014/main" id="{42B5CB9C-8CA1-0162-8055-2DF4121F219E}"/>
              </a:ext>
            </a:extLst>
          </p:cNvPr>
          <p:cNvPicPr>
            <a:picLocks noChangeAspect="1"/>
          </p:cNvPicPr>
          <p:nvPr/>
        </p:nvPicPr>
        <p:blipFill>
          <a:blip r:embed="rId2"/>
          <a:stretch>
            <a:fillRect/>
          </a:stretch>
        </p:blipFill>
        <p:spPr>
          <a:xfrm>
            <a:off x="1910492" y="1581264"/>
            <a:ext cx="8371016" cy="4224625"/>
          </a:xfrm>
          <a:prstGeom prst="rect">
            <a:avLst/>
          </a:prstGeom>
        </p:spPr>
      </p:pic>
    </p:spTree>
    <p:extLst>
      <p:ext uri="{BB962C8B-B14F-4D97-AF65-F5344CB8AC3E}">
        <p14:creationId xmlns:p14="http://schemas.microsoft.com/office/powerpoint/2010/main" val="2597482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25">
          <a:fgClr>
            <a:srgbClr val="FFC000"/>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E7E4EA-7F0B-01D6-5371-B143593A7D23}"/>
              </a:ext>
            </a:extLst>
          </p:cNvPr>
          <p:cNvSpPr>
            <a:spLocks noGrp="1"/>
          </p:cNvSpPr>
          <p:nvPr>
            <p:ph type="body" idx="1"/>
          </p:nvPr>
        </p:nvSpPr>
        <p:spPr>
          <a:xfrm>
            <a:off x="1291166" y="701140"/>
            <a:ext cx="9609668" cy="576817"/>
          </a:xfrm>
        </p:spPr>
        <p:txBody>
          <a:bodyPr>
            <a:normAutofit/>
          </a:bodyPr>
          <a:lstStyle/>
          <a:p>
            <a:pPr algn="ctr"/>
            <a:r>
              <a:rPr lang="en-IN" sz="2800" dirty="0">
                <a:solidFill>
                  <a:srgbClr val="FF0000"/>
                </a:solidFill>
                <a:latin typeface="Algerian" panose="04020705040A02060702" pitchFamily="82" charset="0"/>
              </a:rPr>
              <a:t>Visualizing Accuracy Scores</a:t>
            </a:r>
          </a:p>
        </p:txBody>
      </p:sp>
      <p:pic>
        <p:nvPicPr>
          <p:cNvPr id="4" name="Picture 3">
            <a:extLst>
              <a:ext uri="{FF2B5EF4-FFF2-40B4-BE49-F238E27FC236}">
                <a16:creationId xmlns:a16="http://schemas.microsoft.com/office/drawing/2014/main" id="{BFA1E2F5-7577-D56C-7566-FAB2235AA0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1166" y="1528373"/>
            <a:ext cx="9308958" cy="4062484"/>
          </a:xfrm>
          <a:prstGeom prst="rect">
            <a:avLst/>
          </a:prstGeom>
          <a:noFill/>
          <a:ln>
            <a:noFill/>
          </a:ln>
        </p:spPr>
      </p:pic>
    </p:spTree>
    <p:extLst>
      <p:ext uri="{BB962C8B-B14F-4D97-AF65-F5344CB8AC3E}">
        <p14:creationId xmlns:p14="http://schemas.microsoft.com/office/powerpoint/2010/main" val="3012287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25">
          <a:fgClr>
            <a:schemeClr val="accent3">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D0A3C2-0FB4-A65E-A993-BBEAA3B7C1BC}"/>
              </a:ext>
            </a:extLst>
          </p:cNvPr>
          <p:cNvSpPr>
            <a:spLocks noGrp="1"/>
          </p:cNvSpPr>
          <p:nvPr>
            <p:ph type="body" idx="1"/>
          </p:nvPr>
        </p:nvSpPr>
        <p:spPr>
          <a:xfrm>
            <a:off x="1192015" y="624022"/>
            <a:ext cx="9609668" cy="543766"/>
          </a:xfrm>
        </p:spPr>
        <p:txBody>
          <a:bodyPr>
            <a:normAutofit/>
          </a:bodyPr>
          <a:lstStyle/>
          <a:p>
            <a:pPr algn="ctr"/>
            <a:r>
              <a:rPr lang="en-US" sz="2800" dirty="0">
                <a:solidFill>
                  <a:srgbClr val="FF0000"/>
                </a:solidFill>
                <a:latin typeface="Algerian" panose="04020705040A02060702" pitchFamily="82" charset="0"/>
              </a:rPr>
              <a:t>Testing</a:t>
            </a:r>
            <a:endParaRPr lang="en-IN" sz="2800" dirty="0">
              <a:solidFill>
                <a:srgbClr val="FF0000"/>
              </a:solidFill>
              <a:latin typeface="Algerian" panose="04020705040A02060702" pitchFamily="82" charset="0"/>
            </a:endParaRPr>
          </a:p>
        </p:txBody>
      </p:sp>
      <p:pic>
        <p:nvPicPr>
          <p:cNvPr id="4" name="Picture 3">
            <a:extLst>
              <a:ext uri="{FF2B5EF4-FFF2-40B4-BE49-F238E27FC236}">
                <a16:creationId xmlns:a16="http://schemas.microsoft.com/office/drawing/2014/main" id="{D6E44996-5C68-D741-9DC6-76799335263F}"/>
              </a:ext>
            </a:extLst>
          </p:cNvPr>
          <p:cNvPicPr>
            <a:picLocks noChangeAspect="1"/>
          </p:cNvPicPr>
          <p:nvPr/>
        </p:nvPicPr>
        <p:blipFill>
          <a:blip r:embed="rId2"/>
          <a:stretch>
            <a:fillRect/>
          </a:stretch>
        </p:blipFill>
        <p:spPr>
          <a:xfrm>
            <a:off x="3396800" y="1167787"/>
            <a:ext cx="5398400" cy="5066191"/>
          </a:xfrm>
          <a:prstGeom prst="rect">
            <a:avLst/>
          </a:prstGeom>
        </p:spPr>
      </p:pic>
    </p:spTree>
    <p:extLst>
      <p:ext uri="{BB962C8B-B14F-4D97-AF65-F5344CB8AC3E}">
        <p14:creationId xmlns:p14="http://schemas.microsoft.com/office/powerpoint/2010/main" val="3559999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25">
          <a:fgClr>
            <a:srgbClr val="00B0F0"/>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031569-E456-55A6-9498-DDFC452C5B2C}"/>
              </a:ext>
            </a:extLst>
          </p:cNvPr>
          <p:cNvSpPr>
            <a:spLocks noGrp="1"/>
          </p:cNvSpPr>
          <p:nvPr>
            <p:ph type="body" idx="1"/>
          </p:nvPr>
        </p:nvSpPr>
        <p:spPr>
          <a:xfrm>
            <a:off x="3981857" y="642678"/>
            <a:ext cx="4228285" cy="646295"/>
          </a:xfrm>
        </p:spPr>
        <p:txBody>
          <a:bodyPr>
            <a:normAutofit/>
          </a:bodyPr>
          <a:lstStyle/>
          <a:p>
            <a:r>
              <a:rPr lang="en-IN" sz="3200" b="1" dirty="0">
                <a:solidFill>
                  <a:srgbClr val="FF0000"/>
                </a:solidFill>
                <a:latin typeface="Algerian" panose="04020705040A02060702" pitchFamily="82" charset="0"/>
              </a:rPr>
              <a:t>requirements.txt</a:t>
            </a:r>
          </a:p>
        </p:txBody>
      </p:sp>
      <p:pic>
        <p:nvPicPr>
          <p:cNvPr id="7" name="Picture 6">
            <a:extLst>
              <a:ext uri="{FF2B5EF4-FFF2-40B4-BE49-F238E27FC236}">
                <a16:creationId xmlns:a16="http://schemas.microsoft.com/office/drawing/2014/main" id="{9C498004-78B3-CEBE-18F0-1A2A18E7CD36}"/>
              </a:ext>
            </a:extLst>
          </p:cNvPr>
          <p:cNvPicPr>
            <a:picLocks noChangeAspect="1"/>
          </p:cNvPicPr>
          <p:nvPr/>
        </p:nvPicPr>
        <p:blipFill>
          <a:blip r:embed="rId2"/>
          <a:stretch>
            <a:fillRect/>
          </a:stretch>
        </p:blipFill>
        <p:spPr>
          <a:xfrm>
            <a:off x="3421444" y="1657314"/>
            <a:ext cx="5349110" cy="4214676"/>
          </a:xfrm>
          <a:prstGeom prst="rect">
            <a:avLst/>
          </a:prstGeom>
          <a:ln w="57150">
            <a:solidFill>
              <a:schemeClr val="accent5"/>
            </a:solidFill>
          </a:ln>
        </p:spPr>
      </p:pic>
    </p:spTree>
    <p:extLst>
      <p:ext uri="{BB962C8B-B14F-4D97-AF65-F5344CB8AC3E}">
        <p14:creationId xmlns:p14="http://schemas.microsoft.com/office/powerpoint/2010/main" val="2187013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25">
          <a:fgClr>
            <a:srgbClr val="92D050"/>
          </a:fgClr>
          <a:bgClr>
            <a:schemeClr val="bg1"/>
          </a:bgClr>
        </a:patt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26BA0D-5F28-2E62-0A21-BFC1688C2DA6}"/>
              </a:ext>
            </a:extLst>
          </p:cNvPr>
          <p:cNvPicPr>
            <a:picLocks noChangeAspect="1"/>
          </p:cNvPicPr>
          <p:nvPr/>
        </p:nvPicPr>
        <p:blipFill>
          <a:blip r:embed="rId2"/>
          <a:stretch>
            <a:fillRect/>
          </a:stretch>
        </p:blipFill>
        <p:spPr>
          <a:xfrm>
            <a:off x="3032261" y="99152"/>
            <a:ext cx="5912956" cy="6654188"/>
          </a:xfrm>
          <a:prstGeom prst="rect">
            <a:avLst/>
          </a:prstGeom>
          <a:ln w="57150">
            <a:solidFill>
              <a:schemeClr val="accent5"/>
            </a:solidFill>
          </a:ln>
        </p:spPr>
      </p:pic>
    </p:spTree>
    <p:extLst>
      <p:ext uri="{BB962C8B-B14F-4D97-AF65-F5344CB8AC3E}">
        <p14:creationId xmlns:p14="http://schemas.microsoft.com/office/powerpoint/2010/main" val="333495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822EE8-04DF-C230-5D2C-EF473BA8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624" y="52330"/>
            <a:ext cx="6378752" cy="6753340"/>
          </a:xfrm>
          <a:prstGeom prst="rect">
            <a:avLst/>
          </a:prstGeom>
          <a:ln w="38100">
            <a:solidFill>
              <a:schemeClr val="accent5"/>
            </a:solidFill>
          </a:ln>
        </p:spPr>
      </p:pic>
    </p:spTree>
    <p:extLst>
      <p:ext uri="{BB962C8B-B14F-4D97-AF65-F5344CB8AC3E}">
        <p14:creationId xmlns:p14="http://schemas.microsoft.com/office/powerpoint/2010/main" val="3671752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25">
          <a:fgClr>
            <a:srgbClr val="00B050"/>
          </a:fgClr>
          <a:bgClr>
            <a:schemeClr val="bg1"/>
          </a:bgClr>
        </a:patt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F1FA2D-64F9-FA61-F9C2-AC027FF07BC9}"/>
              </a:ext>
            </a:extLst>
          </p:cNvPr>
          <p:cNvPicPr>
            <a:picLocks noChangeAspect="1"/>
          </p:cNvPicPr>
          <p:nvPr/>
        </p:nvPicPr>
        <p:blipFill>
          <a:blip r:embed="rId2"/>
          <a:stretch>
            <a:fillRect/>
          </a:stretch>
        </p:blipFill>
        <p:spPr>
          <a:xfrm>
            <a:off x="3038171" y="79872"/>
            <a:ext cx="5786340" cy="6698255"/>
          </a:xfrm>
          <a:prstGeom prst="rect">
            <a:avLst/>
          </a:prstGeom>
          <a:ln w="57150">
            <a:solidFill>
              <a:schemeClr val="accent5"/>
            </a:solidFill>
          </a:ln>
        </p:spPr>
      </p:pic>
    </p:spTree>
    <p:extLst>
      <p:ext uri="{BB962C8B-B14F-4D97-AF65-F5344CB8AC3E}">
        <p14:creationId xmlns:p14="http://schemas.microsoft.com/office/powerpoint/2010/main" val="29048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25">
          <a:fgClr>
            <a:srgbClr val="00B0F0"/>
          </a:fgClr>
          <a:bgClr>
            <a:schemeClr val="bg1"/>
          </a:bgClr>
        </a:patt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BA619-7E72-A705-2820-9828C93F7531}"/>
              </a:ext>
            </a:extLst>
          </p:cNvPr>
          <p:cNvPicPr>
            <a:picLocks noChangeAspect="1"/>
          </p:cNvPicPr>
          <p:nvPr/>
        </p:nvPicPr>
        <p:blipFill>
          <a:blip r:embed="rId2"/>
          <a:stretch>
            <a:fillRect/>
          </a:stretch>
        </p:blipFill>
        <p:spPr>
          <a:xfrm>
            <a:off x="3053977" y="77118"/>
            <a:ext cx="5731511" cy="6687239"/>
          </a:xfrm>
          <a:prstGeom prst="rect">
            <a:avLst/>
          </a:prstGeom>
          <a:ln w="57150">
            <a:solidFill>
              <a:schemeClr val="accent5"/>
            </a:solidFill>
          </a:ln>
        </p:spPr>
      </p:pic>
    </p:spTree>
    <p:extLst>
      <p:ext uri="{BB962C8B-B14F-4D97-AF65-F5344CB8AC3E}">
        <p14:creationId xmlns:p14="http://schemas.microsoft.com/office/powerpoint/2010/main" val="1922121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41FEE5B8-603F-FE5F-997A-064BFDAB744B}"/>
              </a:ext>
            </a:extLst>
          </p:cNvPr>
          <p:cNvSpPr txBox="1">
            <a:spLocks/>
          </p:cNvSpPr>
          <p:nvPr/>
        </p:nvSpPr>
        <p:spPr>
          <a:xfrm>
            <a:off x="3946976" y="0"/>
            <a:ext cx="3743542" cy="521732"/>
          </a:xfrm>
          <a:prstGeom prst="rect">
            <a:avLst/>
          </a:prstGeom>
        </p:spPr>
        <p:txBody>
          <a:bodyPr>
            <a:normAutofit/>
          </a:bodyPr>
          <a:lstStyle>
            <a:lvl1pPr marL="285746" indent="-285746" algn="l" defTabSz="457195"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41" indent="-285746" algn="l" defTabSz="457195"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35" indent="-285746" algn="l" defTabSz="457195"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31" indent="-171448" algn="l" defTabSz="457195"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25" indent="-171448"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569"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763"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8957"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151"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en-US" sz="2800" dirty="0">
                <a:solidFill>
                  <a:srgbClr val="FF0000"/>
                </a:solidFill>
                <a:latin typeface="Algerian" panose="04020705040A02060702" pitchFamily="82" charset="0"/>
              </a:rPr>
              <a:t>Conclusion</a:t>
            </a:r>
            <a:endParaRPr lang="en-IN" sz="2800" dirty="0">
              <a:solidFill>
                <a:srgbClr val="FF0000"/>
              </a:solidFill>
              <a:latin typeface="Algerian" panose="04020705040A02060702" pitchFamily="82" charset="0"/>
            </a:endParaRPr>
          </a:p>
        </p:txBody>
      </p:sp>
      <p:sp>
        <p:nvSpPr>
          <p:cNvPr id="4" name="TextBox 3">
            <a:extLst>
              <a:ext uri="{FF2B5EF4-FFF2-40B4-BE49-F238E27FC236}">
                <a16:creationId xmlns:a16="http://schemas.microsoft.com/office/drawing/2014/main" id="{89E3E6B4-79C8-B7B9-7336-A7D28A49BC49}"/>
              </a:ext>
            </a:extLst>
          </p:cNvPr>
          <p:cNvSpPr txBox="1"/>
          <p:nvPr/>
        </p:nvSpPr>
        <p:spPr>
          <a:xfrm>
            <a:off x="989682" y="1015348"/>
            <a:ext cx="10212636" cy="4524315"/>
          </a:xfrm>
          <a:prstGeom prst="rect">
            <a:avLst/>
          </a:prstGeom>
          <a:noFill/>
        </p:spPr>
        <p:txBody>
          <a:bodyPr wrap="square">
            <a:spAutoFit/>
          </a:bodyPr>
          <a:lstStyle/>
          <a:p>
            <a:pPr marL="285750" indent="-285750" algn="just">
              <a:buFont typeface="Wingdings" panose="05000000000000000000" pitchFamily="2" charset="2"/>
              <a:buChar char="Ø"/>
            </a:pPr>
            <a:r>
              <a:rPr lang="en-IN" dirty="0">
                <a:latin typeface="Cambria" panose="02040503050406030204" pitchFamily="18" charset="0"/>
                <a:ea typeface="Cambria" panose="02040503050406030204" pitchFamily="18" charset="0"/>
              </a:rPr>
              <a:t>In conclusion, this project aimed to develop a machine learning algorithm for banknote authentication based on image features. We evaluated several machine learning algorithms, including Logistic Regression, Decision Tree Classifier, Random Forest Classifier, Support Vector Machine (SVM), and Naive Bayes Classifier and compared their performance.</a:t>
            </a:r>
          </a:p>
          <a:p>
            <a:pPr marL="285750" indent="-285750" algn="just">
              <a:buFont typeface="Wingdings" panose="05000000000000000000" pitchFamily="2" charset="2"/>
              <a:buChar char="Ø"/>
            </a:pPr>
            <a:endParaRPr lang="en-IN" dirty="0">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Ø"/>
            </a:pPr>
            <a:r>
              <a:rPr lang="en-IN" dirty="0">
                <a:latin typeface="Cambria" panose="02040503050406030204" pitchFamily="18" charset="0"/>
                <a:ea typeface="Cambria" panose="02040503050406030204" pitchFamily="18" charset="0"/>
              </a:rPr>
              <a:t>Our results showed that all the algorithms performed well in terms of accuracy, with Random Forest Classifier achieving the highest accuracy, followed by SVM, Logistic Regression, Decision Tree Classifier, and Naive Bayes Classifier. Based on these results, we concluded that Random Forest Classifier was the most suitable algorithm for the banknote authentication problem. We provided a detailed explanation of how each algorithm was implemented in the project, including preprocessing steps, data scaling, and evaluation metrics.</a:t>
            </a:r>
          </a:p>
          <a:p>
            <a:pPr marL="285750" indent="-285750" algn="just">
              <a:buFont typeface="Wingdings" panose="05000000000000000000" pitchFamily="2" charset="2"/>
              <a:buChar char="Ø"/>
            </a:pPr>
            <a:endParaRPr lang="en-IN" dirty="0">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Ø"/>
            </a:pPr>
            <a:r>
              <a:rPr lang="en-IN" dirty="0">
                <a:latin typeface="Cambria" panose="02040503050406030204" pitchFamily="18" charset="0"/>
                <a:ea typeface="Cambria" panose="02040503050406030204" pitchFamily="18" charset="0"/>
              </a:rPr>
              <a:t>Overall, this project demonstrated the importance of carefully selecting and evaluating machine learning algorithms for specific problems and the need for a thorough analysis and interpretation of the results. The findings and conclusions of this project can inform future research and development in the field of artificial intelligence and machine learning.</a:t>
            </a:r>
          </a:p>
        </p:txBody>
      </p:sp>
    </p:spTree>
    <p:extLst>
      <p:ext uri="{BB962C8B-B14F-4D97-AF65-F5344CB8AC3E}">
        <p14:creationId xmlns:p14="http://schemas.microsoft.com/office/powerpoint/2010/main" val="19018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284642A-2873-B998-1F36-6F25D716E733}"/>
              </a:ext>
            </a:extLst>
          </p:cNvPr>
          <p:cNvSpPr txBox="1">
            <a:spLocks/>
          </p:cNvSpPr>
          <p:nvPr/>
        </p:nvSpPr>
        <p:spPr>
          <a:xfrm>
            <a:off x="3946976" y="0"/>
            <a:ext cx="3743542" cy="521732"/>
          </a:xfrm>
          <a:prstGeom prst="rect">
            <a:avLst/>
          </a:prstGeom>
        </p:spPr>
        <p:txBody>
          <a:bodyPr>
            <a:normAutofit/>
          </a:bodyPr>
          <a:lstStyle>
            <a:lvl1pPr marL="285746" indent="-285746" algn="l" defTabSz="457195"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41" indent="-285746" algn="l" defTabSz="457195"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35" indent="-285746" algn="l" defTabSz="457195"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31" indent="-171448" algn="l" defTabSz="457195"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25" indent="-171448"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569"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763"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8957"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151"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en-US" sz="2800" dirty="0">
                <a:solidFill>
                  <a:srgbClr val="FF0000"/>
                </a:solidFill>
                <a:latin typeface="Algerian" panose="04020705040A02060702" pitchFamily="82" charset="0"/>
              </a:rPr>
              <a:t>references</a:t>
            </a:r>
            <a:endParaRPr lang="en-IN" sz="2800" dirty="0">
              <a:solidFill>
                <a:srgbClr val="FF0000"/>
              </a:solidFill>
              <a:latin typeface="Algerian" panose="04020705040A02060702" pitchFamily="82" charset="0"/>
            </a:endParaRPr>
          </a:p>
        </p:txBody>
      </p:sp>
      <p:sp>
        <p:nvSpPr>
          <p:cNvPr id="4" name="TextBox 3">
            <a:extLst>
              <a:ext uri="{FF2B5EF4-FFF2-40B4-BE49-F238E27FC236}">
                <a16:creationId xmlns:a16="http://schemas.microsoft.com/office/drawing/2014/main" id="{79F80855-37AF-E87F-D8B5-60E7BEBCBA9B}"/>
              </a:ext>
            </a:extLst>
          </p:cNvPr>
          <p:cNvSpPr txBox="1"/>
          <p:nvPr/>
        </p:nvSpPr>
        <p:spPr>
          <a:xfrm>
            <a:off x="857479" y="674348"/>
            <a:ext cx="10578029" cy="5645135"/>
          </a:xfrm>
          <a:prstGeom prst="rect">
            <a:avLst/>
          </a:prstGeom>
          <a:noFill/>
        </p:spPr>
        <p:txBody>
          <a:bodyPr wrap="square">
            <a:spAutoFit/>
          </a:bodyPr>
          <a:lstStyle/>
          <a:p>
            <a:pPr marL="0" marR="0">
              <a:spcBef>
                <a:spcPts val="0"/>
              </a:spcBef>
              <a:spcAft>
                <a:spcPts val="0"/>
              </a:spcAft>
            </a:pPr>
            <a:r>
              <a:rPr lang="hi-IN" b="1" dirty="0">
                <a:effectLst/>
                <a:latin typeface="Cambria" panose="02040503050406030204" pitchFamily="18" charset="0"/>
                <a:ea typeface="Cambria" panose="02040503050406030204" pitchFamily="18" charset="0"/>
                <a:cs typeface="Calibri" panose="020F0502020204030204" pitchFamily="34" charset="0"/>
              </a:rPr>
              <a:t>11.1 </a:t>
            </a:r>
            <a:r>
              <a:rPr lang="en-US" b="1" dirty="0">
                <a:effectLst/>
                <a:latin typeface="Cambria" panose="02040503050406030204" pitchFamily="18" charset="0"/>
                <a:ea typeface="Cambria" panose="02040503050406030204" pitchFamily="18" charset="0"/>
              </a:rPr>
              <a:t>Online Resources</a:t>
            </a:r>
          </a:p>
          <a:p>
            <a:pPr lvl="1"/>
            <a:endParaRPr lang="en-IN" sz="8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a:effectLst/>
                <a:latin typeface="Cambria" panose="02040503050406030204" pitchFamily="18" charset="0"/>
                <a:ea typeface="Cambria" panose="02040503050406030204" pitchFamily="18" charset="0"/>
              </a:rPr>
              <a:t>Dataset : </a:t>
            </a:r>
            <a:r>
              <a:rPr lang="en-US" sz="1600" u="sng" dirty="0">
                <a:solidFill>
                  <a:srgbClr val="0000FF"/>
                </a:solidFill>
                <a:effectLst/>
                <a:latin typeface="Cambria" panose="02040503050406030204" pitchFamily="18" charset="0"/>
                <a:ea typeface="Cambria" panose="02040503050406030204" pitchFamily="18" charset="0"/>
                <a:hlinkClick r:id="rId2"/>
              </a:rPr>
              <a:t>https://archive.ics.uci.edu/dataset/267/banknote+authentication</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a:effectLst/>
                <a:latin typeface="Cambria" panose="02040503050406030204" pitchFamily="18" charset="0"/>
                <a:ea typeface="Cambria" panose="02040503050406030204" pitchFamily="18" charset="0"/>
              </a:rPr>
              <a:t>W3schools : </a:t>
            </a:r>
            <a:r>
              <a:rPr lang="en-US" sz="1600" u="sng" dirty="0">
                <a:solidFill>
                  <a:srgbClr val="0000FF"/>
                </a:solidFill>
                <a:effectLst/>
                <a:latin typeface="Cambria" panose="02040503050406030204" pitchFamily="18" charset="0"/>
                <a:ea typeface="Cambria" panose="02040503050406030204" pitchFamily="18" charset="0"/>
                <a:hlinkClick r:id="rId3"/>
              </a:rPr>
              <a:t>Python</a:t>
            </a:r>
            <a:r>
              <a:rPr lang="en-US" sz="1600" dirty="0">
                <a:effectLst/>
                <a:latin typeface="Cambria" panose="02040503050406030204" pitchFamily="18" charset="0"/>
                <a:ea typeface="Cambria" panose="02040503050406030204" pitchFamily="18" charset="0"/>
              </a:rPr>
              <a:t>, </a:t>
            </a:r>
            <a:r>
              <a:rPr lang="en-US" sz="1600" u="sng" dirty="0" err="1">
                <a:solidFill>
                  <a:srgbClr val="0000FF"/>
                </a:solidFill>
                <a:effectLst/>
                <a:latin typeface="Cambria" panose="02040503050406030204" pitchFamily="18" charset="0"/>
                <a:ea typeface="Cambria" panose="02040503050406030204" pitchFamily="18" charset="0"/>
                <a:hlinkClick r:id="rId4"/>
              </a:rPr>
              <a:t>Numpy</a:t>
            </a:r>
            <a:r>
              <a:rPr lang="en-US" sz="1600" dirty="0">
                <a:effectLst/>
                <a:latin typeface="Cambria" panose="02040503050406030204" pitchFamily="18" charset="0"/>
                <a:ea typeface="Cambria" panose="02040503050406030204" pitchFamily="18" charset="0"/>
              </a:rPr>
              <a:t>, </a:t>
            </a:r>
            <a:r>
              <a:rPr lang="en-US" sz="1600" u="sng" dirty="0">
                <a:solidFill>
                  <a:srgbClr val="0000FF"/>
                </a:solidFill>
                <a:effectLst/>
                <a:latin typeface="Cambria" panose="02040503050406030204" pitchFamily="18" charset="0"/>
                <a:ea typeface="Cambria" panose="02040503050406030204" pitchFamily="18" charset="0"/>
                <a:hlinkClick r:id="rId5"/>
              </a:rPr>
              <a:t>Pandas</a:t>
            </a:r>
            <a:r>
              <a:rPr lang="en-US" sz="1600" dirty="0">
                <a:effectLst/>
                <a:latin typeface="Cambria" panose="02040503050406030204" pitchFamily="18" charset="0"/>
                <a:ea typeface="Cambria" panose="02040503050406030204" pitchFamily="18" charset="0"/>
              </a:rPr>
              <a:t>, </a:t>
            </a:r>
            <a:r>
              <a:rPr lang="en-US" sz="1600" u="sng" dirty="0">
                <a:solidFill>
                  <a:srgbClr val="0000FF"/>
                </a:solidFill>
                <a:effectLst/>
                <a:latin typeface="Cambria" panose="02040503050406030204" pitchFamily="18" charset="0"/>
                <a:ea typeface="Cambria" panose="02040503050406030204" pitchFamily="18" charset="0"/>
                <a:hlinkClick r:id="rId6"/>
              </a:rPr>
              <a:t>Matplotlib</a:t>
            </a:r>
            <a:r>
              <a:rPr lang="en-US" sz="1600" u="sng" dirty="0">
                <a:latin typeface="Cambria" panose="02040503050406030204" pitchFamily="18" charset="0"/>
                <a:ea typeface="Cambria" panose="02040503050406030204" pitchFamily="18" charset="0"/>
              </a:rPr>
              <a:t>,</a:t>
            </a:r>
            <a:r>
              <a:rPr lang="en-US" sz="1600" dirty="0">
                <a:effectLst/>
                <a:latin typeface="Cambria" panose="02040503050406030204" pitchFamily="18" charset="0"/>
                <a:ea typeface="Cambria" panose="02040503050406030204" pitchFamily="18" charset="0"/>
              </a:rPr>
              <a:t> </a:t>
            </a:r>
            <a:r>
              <a:rPr lang="en-US" sz="1600" u="sng" dirty="0">
                <a:solidFill>
                  <a:srgbClr val="0000FF"/>
                </a:solidFill>
                <a:effectLst/>
                <a:latin typeface="Cambria" panose="02040503050406030204" pitchFamily="18" charset="0"/>
                <a:ea typeface="Cambria" panose="02040503050406030204" pitchFamily="18" charset="0"/>
                <a:hlinkClick r:id="rId7"/>
              </a:rPr>
              <a:t>Seaborn</a:t>
            </a:r>
            <a:r>
              <a:rPr lang="en-US" sz="1600" u="sng" dirty="0">
                <a:effectLst/>
                <a:latin typeface="Cambria" panose="02040503050406030204" pitchFamily="18" charset="0"/>
                <a:ea typeface="Cambria" panose="02040503050406030204" pitchFamily="18" charset="0"/>
              </a:rPr>
              <a:t>,</a:t>
            </a:r>
            <a:r>
              <a:rPr lang="en-US" sz="1600" dirty="0">
                <a:effectLst/>
                <a:latin typeface="Cambria" panose="02040503050406030204" pitchFamily="18" charset="0"/>
                <a:ea typeface="Cambria" panose="02040503050406030204" pitchFamily="18" charset="0"/>
              </a:rPr>
              <a:t> </a:t>
            </a:r>
            <a:r>
              <a:rPr lang="en-US" sz="1600" u="sng" dirty="0">
                <a:solidFill>
                  <a:srgbClr val="0000FF"/>
                </a:solidFill>
                <a:effectLst/>
                <a:latin typeface="Cambria" panose="02040503050406030204" pitchFamily="18" charset="0"/>
                <a:ea typeface="Cambria" panose="02040503050406030204" pitchFamily="18" charset="0"/>
                <a:hlinkClick r:id="rId8"/>
              </a:rPr>
              <a:t>Machine Learning</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a:effectLst/>
                <a:latin typeface="Cambria" panose="02040503050406030204" pitchFamily="18" charset="0"/>
                <a:ea typeface="Cambria" panose="02040503050406030204" pitchFamily="18" charset="0"/>
              </a:rPr>
              <a:t>Google : </a:t>
            </a:r>
            <a:r>
              <a:rPr lang="en-US" sz="1600" u="sng" dirty="0">
                <a:solidFill>
                  <a:srgbClr val="0000FF"/>
                </a:solidFill>
                <a:effectLst/>
                <a:latin typeface="Cambria" panose="02040503050406030204" pitchFamily="18" charset="0"/>
                <a:ea typeface="Cambria" panose="02040503050406030204" pitchFamily="18" charset="0"/>
                <a:hlinkClick r:id="rId9"/>
              </a:rPr>
              <a:t>Machine Learning Crash Course</a:t>
            </a:r>
            <a:r>
              <a:rPr lang="en-US" sz="1600" dirty="0">
                <a:effectLst/>
                <a:latin typeface="Cambria" panose="02040503050406030204" pitchFamily="18" charset="0"/>
                <a:ea typeface="Cambria" panose="02040503050406030204" pitchFamily="18" charset="0"/>
              </a:rPr>
              <a:t> </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err="1">
                <a:effectLst/>
                <a:latin typeface="Cambria" panose="02040503050406030204" pitchFamily="18" charset="0"/>
                <a:ea typeface="Cambria" panose="02040503050406030204" pitchFamily="18" charset="0"/>
              </a:rPr>
              <a:t>GeeksforGeeks</a:t>
            </a:r>
            <a:r>
              <a:rPr lang="en-US" sz="1600" dirty="0">
                <a:effectLst/>
                <a:latin typeface="Cambria" panose="02040503050406030204" pitchFamily="18" charset="0"/>
                <a:ea typeface="Cambria" panose="02040503050406030204" pitchFamily="18" charset="0"/>
              </a:rPr>
              <a:t> : </a:t>
            </a:r>
            <a:r>
              <a:rPr lang="en-US" sz="1600" u="sng" dirty="0">
                <a:solidFill>
                  <a:srgbClr val="0000FF"/>
                </a:solidFill>
                <a:effectLst/>
                <a:latin typeface="Cambria" panose="02040503050406030204" pitchFamily="18" charset="0"/>
                <a:ea typeface="Cambria" panose="02040503050406030204" pitchFamily="18" charset="0"/>
                <a:hlinkClick r:id="rId10"/>
              </a:rPr>
              <a:t>Machine Learning Algorithms</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a:effectLst/>
                <a:latin typeface="Cambria" panose="02040503050406030204" pitchFamily="18" charset="0"/>
                <a:ea typeface="Cambria" panose="02040503050406030204" pitchFamily="18" charset="0"/>
              </a:rPr>
              <a:t>Great Learning : </a:t>
            </a:r>
            <a:r>
              <a:rPr lang="en-US" sz="1600" u="sng" dirty="0">
                <a:solidFill>
                  <a:srgbClr val="0000FF"/>
                </a:solidFill>
                <a:effectLst/>
                <a:latin typeface="Cambria" panose="02040503050406030204" pitchFamily="18" charset="0"/>
                <a:ea typeface="Cambria" panose="02040503050406030204" pitchFamily="18" charset="0"/>
                <a:hlinkClick r:id="rId11"/>
              </a:rPr>
              <a:t>Machine-learning-tutorial</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err="1">
                <a:effectLst/>
                <a:latin typeface="Cambria" panose="02040503050406030204" pitchFamily="18" charset="0"/>
                <a:ea typeface="Cambria" panose="02040503050406030204" pitchFamily="18" charset="0"/>
              </a:rPr>
              <a:t>Datacamp</a:t>
            </a:r>
            <a:r>
              <a:rPr lang="en-US" sz="1600" dirty="0">
                <a:effectLst/>
                <a:latin typeface="Cambria" panose="02040503050406030204" pitchFamily="18" charset="0"/>
                <a:ea typeface="Cambria" panose="02040503050406030204" pitchFamily="18" charset="0"/>
              </a:rPr>
              <a:t> : </a:t>
            </a:r>
            <a:r>
              <a:rPr lang="en-US" sz="1600" u="sng" dirty="0">
                <a:solidFill>
                  <a:srgbClr val="0000FF"/>
                </a:solidFill>
                <a:effectLst/>
                <a:latin typeface="Cambria" panose="02040503050406030204" pitchFamily="18" charset="0"/>
                <a:ea typeface="Cambria" panose="02040503050406030204" pitchFamily="18" charset="0"/>
                <a:hlinkClick r:id="rId12"/>
              </a:rPr>
              <a:t>learn machine learning</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a:effectLst/>
                <a:latin typeface="Cambria" panose="02040503050406030204" pitchFamily="18" charset="0"/>
                <a:ea typeface="Cambria" panose="02040503050406030204" pitchFamily="18" charset="0"/>
              </a:rPr>
              <a:t>Simplilearn : </a:t>
            </a:r>
            <a:r>
              <a:rPr lang="en-US" sz="1600" u="sng" dirty="0">
                <a:solidFill>
                  <a:srgbClr val="0000FF"/>
                </a:solidFill>
                <a:effectLst/>
                <a:latin typeface="Cambria" panose="02040503050406030204" pitchFamily="18" charset="0"/>
                <a:ea typeface="Cambria" panose="02040503050406030204" pitchFamily="18" charset="0"/>
                <a:hlinkClick r:id="rId13"/>
              </a:rPr>
              <a:t>Machine learning Concepts</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err="1">
                <a:effectLst/>
                <a:latin typeface="Cambria" panose="02040503050406030204" pitchFamily="18" charset="0"/>
                <a:ea typeface="Cambria" panose="02040503050406030204" pitchFamily="18" charset="0"/>
              </a:rPr>
              <a:t>Tutorialspoint</a:t>
            </a:r>
            <a:r>
              <a:rPr lang="en-US" sz="1600" dirty="0">
                <a:effectLst/>
                <a:latin typeface="Cambria" panose="02040503050406030204" pitchFamily="18" charset="0"/>
                <a:ea typeface="Cambria" panose="02040503050406030204" pitchFamily="18" charset="0"/>
              </a:rPr>
              <a:t> : </a:t>
            </a:r>
            <a:r>
              <a:rPr lang="en-US" sz="1600" u="sng" dirty="0">
                <a:solidFill>
                  <a:srgbClr val="0000FF"/>
                </a:solidFill>
                <a:effectLst/>
                <a:latin typeface="Cambria" panose="02040503050406030204" pitchFamily="18" charset="0"/>
                <a:ea typeface="Cambria" panose="02040503050406030204" pitchFamily="18" charset="0"/>
                <a:hlinkClick r:id="rId14"/>
              </a:rPr>
              <a:t>Overall Machine learning</a:t>
            </a:r>
            <a:endParaRPr lang="en-IN" sz="1600" dirty="0">
              <a:effectLst/>
              <a:latin typeface="Cambria" panose="02040503050406030204" pitchFamily="18" charset="0"/>
              <a:ea typeface="Cambria" panose="02040503050406030204" pitchFamily="18" charset="0"/>
            </a:endParaRPr>
          </a:p>
          <a:p>
            <a:pPr marL="0" marR="0" algn="just">
              <a:spcBef>
                <a:spcPts val="0"/>
              </a:spcBef>
              <a:spcAft>
                <a:spcPts val="0"/>
              </a:spcAft>
            </a:pPr>
            <a:r>
              <a:rPr lang="en-US" sz="1600" dirty="0">
                <a:effectLst/>
                <a:latin typeface="Cambria" panose="02040503050406030204" pitchFamily="18" charset="0"/>
                <a:ea typeface="Cambria" panose="02040503050406030204" pitchFamily="18" charset="0"/>
              </a:rPr>
              <a:t> </a:t>
            </a:r>
            <a:endParaRPr lang="en-IN" sz="1600" dirty="0">
              <a:effectLst/>
              <a:latin typeface="Cambria" panose="02040503050406030204" pitchFamily="18" charset="0"/>
              <a:ea typeface="Cambria" panose="02040503050406030204" pitchFamily="18" charset="0"/>
            </a:endParaRPr>
          </a:p>
          <a:p>
            <a:pPr marL="0" marR="0" algn="just">
              <a:spcBef>
                <a:spcPts val="0"/>
              </a:spcBef>
              <a:spcAft>
                <a:spcPts val="0"/>
              </a:spcAft>
            </a:pPr>
            <a:r>
              <a:rPr lang="hi-IN" b="1" dirty="0">
                <a:effectLst/>
                <a:latin typeface="Cambria" panose="02040503050406030204" pitchFamily="18" charset="0"/>
                <a:ea typeface="Cambria" panose="02040503050406030204" pitchFamily="18" charset="0"/>
                <a:cs typeface="Calibri" panose="020F0502020204030204" pitchFamily="34" charset="0"/>
              </a:rPr>
              <a:t>11.2 </a:t>
            </a:r>
            <a:r>
              <a:rPr lang="en-US" b="1" dirty="0">
                <a:effectLst/>
                <a:latin typeface="Cambria" panose="02040503050406030204" pitchFamily="18" charset="0"/>
                <a:ea typeface="Cambria" panose="02040503050406030204" pitchFamily="18" charset="0"/>
              </a:rPr>
              <a:t>Books and Authors</a:t>
            </a:r>
          </a:p>
          <a:p>
            <a:pPr marL="0" marR="0" algn="just">
              <a:spcBef>
                <a:spcPts val="0"/>
              </a:spcBef>
              <a:spcAft>
                <a:spcPts val="0"/>
              </a:spcAft>
            </a:pPr>
            <a:endParaRPr lang="en-IN" sz="8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a:effectLst/>
                <a:latin typeface="Cambria" panose="02040503050406030204" pitchFamily="18" charset="0"/>
                <a:ea typeface="Cambria" panose="02040503050406030204" pitchFamily="18" charset="0"/>
              </a:rPr>
              <a:t>Bishop, C. M. (2006). Pattern recognition and machine learning (Vol. 4). Springer.</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err="1">
                <a:effectLst/>
                <a:latin typeface="Cambria" panose="02040503050406030204" pitchFamily="18" charset="0"/>
                <a:ea typeface="Cambria" panose="02040503050406030204" pitchFamily="18" charset="0"/>
              </a:rPr>
              <a:t>Breiman</a:t>
            </a:r>
            <a:r>
              <a:rPr lang="en-US" sz="1600" dirty="0">
                <a:effectLst/>
                <a:latin typeface="Cambria" panose="02040503050406030204" pitchFamily="18" charset="0"/>
                <a:ea typeface="Cambria" panose="02040503050406030204" pitchFamily="18" charset="0"/>
              </a:rPr>
              <a:t>, L. (2001). Random forests. Machine learning, 45(1), 5-32.</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a:effectLst/>
                <a:latin typeface="Cambria" panose="02040503050406030204" pitchFamily="18" charset="0"/>
                <a:ea typeface="Cambria" panose="02040503050406030204" pitchFamily="18" charset="0"/>
              </a:rPr>
              <a:t>Cortes, C., &amp; </a:t>
            </a:r>
            <a:r>
              <a:rPr lang="en-US" sz="1600" dirty="0" err="1">
                <a:effectLst/>
                <a:latin typeface="Cambria" panose="02040503050406030204" pitchFamily="18" charset="0"/>
                <a:ea typeface="Cambria" panose="02040503050406030204" pitchFamily="18" charset="0"/>
              </a:rPr>
              <a:t>Vapnik</a:t>
            </a:r>
            <a:r>
              <a:rPr lang="en-US" sz="1600" dirty="0">
                <a:effectLst/>
                <a:latin typeface="Cambria" panose="02040503050406030204" pitchFamily="18" charset="0"/>
                <a:ea typeface="Cambria" panose="02040503050406030204" pitchFamily="18" charset="0"/>
              </a:rPr>
              <a:t>, V. (1995). Support-vector networks. Machine learning, 20(3), 273-297.</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err="1">
                <a:effectLst/>
                <a:latin typeface="Cambria" panose="02040503050406030204" pitchFamily="18" charset="0"/>
                <a:ea typeface="Cambria" panose="02040503050406030204" pitchFamily="18" charset="0"/>
              </a:rPr>
              <a:t>Norving</a:t>
            </a:r>
            <a:r>
              <a:rPr lang="en-US" sz="1600" dirty="0">
                <a:effectLst/>
                <a:latin typeface="Cambria" panose="02040503050406030204" pitchFamily="18" charset="0"/>
                <a:ea typeface="Cambria" panose="02040503050406030204" pitchFamily="18" charset="0"/>
              </a:rPr>
              <a:t>, Peter, and Stuart Russel. Artificial Intelligence: A Modern Approach. </a:t>
            </a:r>
            <a:r>
              <a:rPr lang="en-US" sz="1600" dirty="0" err="1">
                <a:effectLst/>
                <a:latin typeface="Cambria" panose="02040503050406030204" pitchFamily="18" charset="0"/>
                <a:ea typeface="Cambria" panose="02040503050406030204" pitchFamily="18" charset="0"/>
              </a:rPr>
              <a:t>S.l.</a:t>
            </a:r>
            <a:r>
              <a:rPr lang="en-US" sz="1600" dirty="0">
                <a:effectLst/>
                <a:latin typeface="Cambria" panose="02040503050406030204" pitchFamily="18" charset="0"/>
                <a:ea typeface="Cambria" panose="02040503050406030204" pitchFamily="18" charset="0"/>
              </a:rPr>
              <a:t>: Pearson Education Limited, 2013.</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a:effectLst/>
                <a:latin typeface="Cambria" panose="02040503050406030204" pitchFamily="18" charset="0"/>
                <a:ea typeface="Cambria" panose="02040503050406030204" pitchFamily="18" charset="0"/>
              </a:rPr>
              <a:t>Quinlan, J. R. (1993). C4. 5: Programs for machine learning. Elsevier.</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err="1">
                <a:effectLst/>
                <a:latin typeface="Cambria" panose="02040503050406030204" pitchFamily="18" charset="0"/>
                <a:ea typeface="Cambria" panose="02040503050406030204" pitchFamily="18" charset="0"/>
              </a:rPr>
              <a:t>Raschka</a:t>
            </a:r>
            <a:r>
              <a:rPr lang="en-US" sz="1600" dirty="0">
                <a:effectLst/>
                <a:latin typeface="Cambria" panose="02040503050406030204" pitchFamily="18" charset="0"/>
                <a:ea typeface="Cambria" panose="02040503050406030204" pitchFamily="18" charset="0"/>
              </a:rPr>
              <a:t>, S., &amp; </a:t>
            </a:r>
            <a:r>
              <a:rPr lang="en-US" sz="1600" dirty="0" err="1">
                <a:effectLst/>
                <a:latin typeface="Cambria" panose="02040503050406030204" pitchFamily="18" charset="0"/>
                <a:ea typeface="Cambria" panose="02040503050406030204" pitchFamily="18" charset="0"/>
              </a:rPr>
              <a:t>Mirjalili</a:t>
            </a:r>
            <a:r>
              <a:rPr lang="en-US" sz="1600" dirty="0">
                <a:effectLst/>
                <a:latin typeface="Cambria" panose="02040503050406030204" pitchFamily="18" charset="0"/>
                <a:ea typeface="Cambria" panose="02040503050406030204" pitchFamily="18" charset="0"/>
              </a:rPr>
              <a:t>, V. (2017). Python Machine Learning. </a:t>
            </a:r>
            <a:r>
              <a:rPr lang="en-US" sz="1600" dirty="0" err="1">
                <a:effectLst/>
                <a:latin typeface="Cambria" panose="02040503050406030204" pitchFamily="18" charset="0"/>
                <a:ea typeface="Cambria" panose="02040503050406030204" pitchFamily="18" charset="0"/>
              </a:rPr>
              <a:t>Packt</a:t>
            </a:r>
            <a:r>
              <a:rPr lang="en-US" sz="1600" dirty="0">
                <a:effectLst/>
                <a:latin typeface="Cambria" panose="02040503050406030204" pitchFamily="18" charset="0"/>
                <a:ea typeface="Cambria" panose="02040503050406030204" pitchFamily="18" charset="0"/>
              </a:rPr>
              <a:t> Publishing Ltd.</a:t>
            </a:r>
            <a:endParaRPr lang="en-IN" sz="1600" dirty="0">
              <a:effectLst/>
              <a:latin typeface="Cambria" panose="02040503050406030204" pitchFamily="18" charset="0"/>
              <a:ea typeface="Cambria" panose="02040503050406030204" pitchFamily="18" charset="0"/>
            </a:endParaRPr>
          </a:p>
          <a:p>
            <a:pPr marL="800089" lvl="1" indent="-342900" algn="just">
              <a:lnSpc>
                <a:spcPct val="115000"/>
              </a:lnSpc>
              <a:buFont typeface="+mj-lt"/>
              <a:buAutoNum type="arabicPeriod"/>
            </a:pPr>
            <a:r>
              <a:rPr lang="en-US" sz="1600" dirty="0">
                <a:effectLst/>
                <a:latin typeface="Cambria" panose="02040503050406030204" pitchFamily="18" charset="0"/>
                <a:ea typeface="Cambria" panose="02040503050406030204" pitchFamily="18" charset="0"/>
              </a:rPr>
              <a:t>Russell, S. J., &amp; Norvig, P. (2010). Artificial intelligence: a modern approach. Pearson Education.</a:t>
            </a:r>
            <a:endParaRPr lang="en-IN" sz="16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54334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25">
          <a:fgClr>
            <a:srgbClr val="7030A0"/>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C0DB58-01CF-EFE5-07DE-7CF161803F80}"/>
              </a:ext>
            </a:extLst>
          </p:cNvPr>
          <p:cNvSpPr>
            <a:spLocks noGrp="1"/>
          </p:cNvSpPr>
          <p:nvPr>
            <p:ph type="body" idx="1"/>
          </p:nvPr>
        </p:nvSpPr>
        <p:spPr>
          <a:xfrm>
            <a:off x="1061292" y="4339558"/>
            <a:ext cx="10069416" cy="1277829"/>
          </a:xfrm>
        </p:spPr>
        <p:txBody>
          <a:bodyPr>
            <a:normAutofit/>
          </a:bodyPr>
          <a:lstStyle/>
          <a:p>
            <a:r>
              <a:rPr lang="en-US" sz="2000" b="1" i="1" dirty="0" err="1">
                <a:solidFill>
                  <a:srgbClr val="002060"/>
                </a:solidFill>
                <a:latin typeface="Arial" panose="020B0604020202020204" pitchFamily="34" charset="0"/>
                <a:cs typeface="Arial" panose="020B0604020202020204" pitchFamily="34" charset="0"/>
              </a:rPr>
              <a:t>Streamlit</a:t>
            </a:r>
            <a:r>
              <a:rPr lang="en-US" sz="2000" b="1" i="1" dirty="0">
                <a:solidFill>
                  <a:srgbClr val="002060"/>
                </a:solidFill>
                <a:latin typeface="Arial" panose="020B0604020202020204" pitchFamily="34" charset="0"/>
                <a:cs typeface="Arial" panose="020B0604020202020204" pitchFamily="34" charset="0"/>
              </a:rPr>
              <a:t> Web APP link</a:t>
            </a:r>
            <a:r>
              <a:rPr lang="en-US" b="1" i="1" dirty="0">
                <a:solidFill>
                  <a:srgbClr val="002060"/>
                </a:solidFill>
                <a:latin typeface="Arial" panose="020B0604020202020204" pitchFamily="34" charset="0"/>
                <a:cs typeface="Arial" panose="020B0604020202020204" pitchFamily="34" charset="0"/>
              </a:rPr>
              <a:t>	</a:t>
            </a:r>
            <a:r>
              <a:rPr lang="en-US" sz="2000" b="1" dirty="0">
                <a:solidFill>
                  <a:srgbClr val="002060"/>
                </a:solidFill>
                <a:latin typeface="Arial" panose="020B0604020202020204" pitchFamily="34" charset="0"/>
                <a:cs typeface="Arial" panose="020B0604020202020204" pitchFamily="34" charset="0"/>
              </a:rPr>
              <a:t>: 	</a:t>
            </a:r>
            <a:r>
              <a:rPr lang="en-US" sz="2000" b="1" i="1" dirty="0">
                <a:solidFill>
                  <a:srgbClr val="00B05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https://bank-note-web-app.streamlit.app/</a:t>
            </a:r>
            <a:br>
              <a:rPr lang="en-US" sz="2000" b="1" dirty="0">
                <a:solidFill>
                  <a:srgbClr val="A8BF4D"/>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br>
            <a:br>
              <a:rPr lang="en-US" sz="2000" b="1" dirty="0">
                <a:latin typeface="Arial" panose="020B0604020202020204" pitchFamily="34" charset="0"/>
                <a:cs typeface="Arial" panose="020B0604020202020204" pitchFamily="34" charset="0"/>
              </a:rPr>
            </a:br>
            <a:r>
              <a:rPr lang="en-US" sz="2000" b="1" i="1" dirty="0">
                <a:solidFill>
                  <a:srgbClr val="002060"/>
                </a:solidFill>
                <a:latin typeface="Arial" panose="020B0604020202020204" pitchFamily="34" charset="0"/>
                <a:cs typeface="Arial" panose="020B0604020202020204" pitchFamily="34" charset="0"/>
              </a:rPr>
              <a:t>GitHub Project link</a:t>
            </a:r>
            <a:r>
              <a:rPr lang="en-US" sz="2000" b="1" dirty="0">
                <a:solidFill>
                  <a:srgbClr val="002060"/>
                </a:solidFill>
                <a:latin typeface="Arial" panose="020B0604020202020204" pitchFamily="34" charset="0"/>
                <a:cs typeface="Arial" panose="020B0604020202020204" pitchFamily="34" charset="0"/>
              </a:rPr>
              <a:t>		: 	</a:t>
            </a:r>
            <a:r>
              <a:rPr lang="en-US" sz="2000" b="1" i="1"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https://github.com/sryagit/bank_note_authentication</a:t>
            </a:r>
            <a:endParaRPr lang="en-IN" i="1" dirty="0">
              <a:solidFill>
                <a:srgbClr val="0070C0"/>
              </a:solidFill>
            </a:endParaRPr>
          </a:p>
        </p:txBody>
      </p:sp>
      <p:pic>
        <p:nvPicPr>
          <p:cNvPr id="4" name="Picture 3">
            <a:extLst>
              <a:ext uri="{FF2B5EF4-FFF2-40B4-BE49-F238E27FC236}">
                <a16:creationId xmlns:a16="http://schemas.microsoft.com/office/drawing/2014/main" id="{C6FDE6ED-0AA8-A547-6A41-A5B29C29AA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90140" y="1112700"/>
            <a:ext cx="2276475" cy="1847851"/>
          </a:xfrm>
          <a:prstGeom prst="rect">
            <a:avLst/>
          </a:prstGeom>
          <a:noFill/>
          <a:ln>
            <a:noFill/>
          </a:ln>
        </p:spPr>
      </p:pic>
      <p:pic>
        <p:nvPicPr>
          <p:cNvPr id="5" name="Picture 4" descr="Github Icon Vector Art, Icons, and ...">
            <a:extLst>
              <a:ext uri="{FF2B5EF4-FFF2-40B4-BE49-F238E27FC236}">
                <a16:creationId xmlns:a16="http://schemas.microsoft.com/office/drawing/2014/main" id="{B1557344-CFF4-07AC-0096-7001C8A2A5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909" y="1446076"/>
            <a:ext cx="3028951" cy="1514475"/>
          </a:xfrm>
          <a:prstGeom prst="rect">
            <a:avLst/>
          </a:prstGeom>
          <a:noFill/>
          <a:ln>
            <a:noFill/>
          </a:ln>
        </p:spPr>
      </p:pic>
    </p:spTree>
    <p:extLst>
      <p:ext uri="{BB962C8B-B14F-4D97-AF65-F5344CB8AC3E}">
        <p14:creationId xmlns:p14="http://schemas.microsoft.com/office/powerpoint/2010/main" val="2943868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9C5530-4559-936D-8489-EBDE9C75298D}"/>
              </a:ext>
            </a:extLst>
          </p:cNvPr>
          <p:cNvSpPr>
            <a:spLocks noGrp="1"/>
          </p:cNvSpPr>
          <p:nvPr>
            <p:ph type="body" idx="1"/>
          </p:nvPr>
        </p:nvSpPr>
        <p:spPr>
          <a:xfrm>
            <a:off x="1192014" y="2927043"/>
            <a:ext cx="9609668" cy="1003913"/>
          </a:xfrm>
        </p:spPr>
        <p:txBody>
          <a:bodyPr>
            <a:noAutofit/>
          </a:bodyPr>
          <a:lstStyle/>
          <a:p>
            <a:pPr algn="ctr"/>
            <a:r>
              <a:rPr lang="en-US" sz="6000" dirty="0">
                <a:solidFill>
                  <a:srgbClr val="FF0000"/>
                </a:solidFill>
                <a:latin typeface="Algerian" panose="04020705040A02060702" pitchFamily="82" charset="0"/>
              </a:rPr>
              <a:t>Thank you</a:t>
            </a:r>
            <a:endParaRPr lang="en-IN" sz="60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893616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D250D0-D844-B140-A235-389C23E16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349" y="60592"/>
            <a:ext cx="6345702" cy="6736815"/>
          </a:xfrm>
          <a:prstGeom prst="rect">
            <a:avLst/>
          </a:prstGeom>
          <a:ln w="38100">
            <a:solidFill>
              <a:schemeClr val="accent5"/>
            </a:solidFill>
          </a:ln>
        </p:spPr>
      </p:pic>
    </p:spTree>
    <p:extLst>
      <p:ext uri="{BB962C8B-B14F-4D97-AF65-F5344CB8AC3E}">
        <p14:creationId xmlns:p14="http://schemas.microsoft.com/office/powerpoint/2010/main" val="3681476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9E7BD0-83D1-B220-4E0B-D933CE315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674" y="118431"/>
            <a:ext cx="9690652" cy="6621137"/>
          </a:xfrm>
          <a:prstGeom prst="rect">
            <a:avLst/>
          </a:prstGeom>
          <a:ln w="57150">
            <a:solidFill>
              <a:schemeClr val="accent5"/>
            </a:solidFill>
          </a:ln>
        </p:spPr>
      </p:pic>
    </p:spTree>
    <p:extLst>
      <p:ext uri="{BB962C8B-B14F-4D97-AF65-F5344CB8AC3E}">
        <p14:creationId xmlns:p14="http://schemas.microsoft.com/office/powerpoint/2010/main" val="2817863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BDC66-8D7B-673C-C38F-6ACD2CA54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624" y="118431"/>
            <a:ext cx="9700752" cy="6621137"/>
          </a:xfrm>
          <a:prstGeom prst="rect">
            <a:avLst/>
          </a:prstGeom>
          <a:ln w="57150">
            <a:solidFill>
              <a:schemeClr val="accent5"/>
            </a:solidFill>
          </a:ln>
        </p:spPr>
      </p:pic>
    </p:spTree>
    <p:extLst>
      <p:ext uri="{BB962C8B-B14F-4D97-AF65-F5344CB8AC3E}">
        <p14:creationId xmlns:p14="http://schemas.microsoft.com/office/powerpoint/2010/main" val="2965780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89CD-837D-AEBF-C64A-943903D3AE6E}"/>
              </a:ext>
            </a:extLst>
          </p:cNvPr>
          <p:cNvSpPr>
            <a:spLocks noGrp="1"/>
          </p:cNvSpPr>
          <p:nvPr>
            <p:ph type="title"/>
          </p:nvPr>
        </p:nvSpPr>
        <p:spPr/>
        <p:txBody>
          <a:bodyPr/>
          <a:lstStyle/>
          <a:p>
            <a:r>
              <a:rPr lang="en-US" dirty="0">
                <a:solidFill>
                  <a:srgbClr val="FF0000"/>
                </a:solidFill>
                <a:latin typeface="Algerian" panose="04020705040A02060702" pitchFamily="82" charset="0"/>
              </a:rPr>
              <a:t>Abstract</a:t>
            </a:r>
            <a:endParaRPr lang="en-IN"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66872AF-6BD8-E907-535E-B301329B7AC7}"/>
              </a:ext>
            </a:extLst>
          </p:cNvPr>
          <p:cNvSpPr>
            <a:spLocks noGrp="1"/>
          </p:cNvSpPr>
          <p:nvPr>
            <p:ph idx="1"/>
          </p:nvPr>
        </p:nvSpPr>
        <p:spPr>
          <a:xfrm>
            <a:off x="1295403" y="2556932"/>
            <a:ext cx="9601196" cy="3318936"/>
          </a:xfrm>
        </p:spPr>
        <p:txBody>
          <a:bodyPr>
            <a:noAutofit/>
          </a:bodyPr>
          <a:lstStyle/>
          <a:p>
            <a:pPr algn="just">
              <a:buFont typeface="Courier New" panose="02070309020205020404" pitchFamily="49" charset="0"/>
              <a:buChar char="o"/>
            </a:pPr>
            <a:r>
              <a:rPr lang="en-US" dirty="0">
                <a:latin typeface="Cambria" panose="02040503050406030204" pitchFamily="18" charset="0"/>
                <a:ea typeface="Cambria" panose="02040503050406030204" pitchFamily="18" charset="0"/>
              </a:rPr>
              <a:t>The banknote authentication project is aimed at developing a machine learning model that can accurately differentiate between genuine and counterfeit banknotes. </a:t>
            </a:r>
          </a:p>
          <a:p>
            <a:pPr algn="just">
              <a:buFont typeface="Courier New" panose="02070309020205020404" pitchFamily="49" charset="0"/>
              <a:buChar char="o"/>
            </a:pPr>
            <a:r>
              <a:rPr lang="en-US" dirty="0">
                <a:latin typeface="Cambria" panose="02040503050406030204" pitchFamily="18" charset="0"/>
                <a:ea typeface="Cambria" panose="02040503050406030204" pitchFamily="18" charset="0"/>
              </a:rPr>
              <a:t>The project proposes the use of machine learning techniques to evaluate the authentication of banknotes. </a:t>
            </a:r>
          </a:p>
          <a:p>
            <a:pPr algn="just">
              <a:buFont typeface="Courier New" panose="02070309020205020404" pitchFamily="49" charset="0"/>
              <a:buChar char="o"/>
            </a:pPr>
            <a:r>
              <a:rPr lang="en-US" dirty="0">
                <a:latin typeface="Cambria" panose="02040503050406030204" pitchFamily="18" charset="0"/>
                <a:ea typeface="Cambria" panose="02040503050406030204" pitchFamily="18" charset="0"/>
              </a:rPr>
              <a:t>The dataset used in the project is sourced from the UCI Machine Learning Repository and contains images of genuine and forged banknote-like specimens.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8866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955E66-4248-32E0-FE22-D0BE0BC09210}"/>
              </a:ext>
            </a:extLst>
          </p:cNvPr>
          <p:cNvSpPr>
            <a:spLocks noGrp="1"/>
          </p:cNvSpPr>
          <p:nvPr>
            <p:ph type="body" idx="1"/>
          </p:nvPr>
        </p:nvSpPr>
        <p:spPr>
          <a:xfrm>
            <a:off x="980661" y="622853"/>
            <a:ext cx="9924408" cy="5605671"/>
          </a:xfrm>
        </p:spPr>
        <p:txBody>
          <a:bodyPr/>
          <a:lstStyle/>
          <a:p>
            <a:pPr marL="342897" indent="-342897" algn="just">
              <a:buFont typeface="Courier New" panose="02070309020205020404" pitchFamily="49" charset="0"/>
              <a:buChar char="o"/>
            </a:pPr>
            <a:endParaRPr lang="en-US" sz="800" dirty="0">
              <a:latin typeface="Cambria" panose="02040503050406030204" pitchFamily="18" charset="0"/>
              <a:ea typeface="Cambria" panose="02040503050406030204" pitchFamily="18" charset="0"/>
            </a:endParaRPr>
          </a:p>
          <a:p>
            <a:pPr marL="342897" indent="-342897" algn="just">
              <a:buFont typeface="Courier New" panose="02070309020205020404" pitchFamily="49" charset="0"/>
              <a:buChar char="o"/>
            </a:pPr>
            <a:r>
              <a:rPr lang="en-US" sz="2400" dirty="0">
                <a:latin typeface="Cambria" panose="02040503050406030204" pitchFamily="18" charset="0"/>
                <a:ea typeface="Cambria" panose="02040503050406030204" pitchFamily="18" charset="0"/>
              </a:rPr>
              <a:t>Supervised learning algorithms such as Logistic Regression, Decision Tree Classifier, Random Forest Classifier, Support Vector Machine (SVM), and Naive Bayes Classifier were used to differentiate between genuine and fake banknotes. </a:t>
            </a:r>
          </a:p>
          <a:p>
            <a:pPr marL="342897" indent="-342897" algn="just">
              <a:buFont typeface="Courier New" panose="02070309020205020404" pitchFamily="49" charset="0"/>
              <a:buChar char="o"/>
            </a:pPr>
            <a:r>
              <a:rPr lang="en-US" sz="2400" dirty="0">
                <a:latin typeface="Cambria" panose="02040503050406030204" pitchFamily="18" charset="0"/>
                <a:ea typeface="Cambria" panose="02040503050406030204" pitchFamily="18" charset="0"/>
              </a:rPr>
              <a:t>The study shows a comparison of these algorithms in the classification of banknotes, and the machine learning web application developed using the project uses random forest classifications with 99.27% accuracy to assess the authenticity of original or counterfeit notes, along with many other note features such as variation, curvature, kurtosis, and entropy. </a:t>
            </a:r>
          </a:p>
          <a:p>
            <a:pPr marL="342897" indent="-342897" algn="just">
              <a:buFont typeface="Courier New" panose="02070309020205020404" pitchFamily="49" charset="0"/>
              <a:buChar char="o"/>
            </a:pPr>
            <a:r>
              <a:rPr lang="en-US" sz="2400" dirty="0">
                <a:latin typeface="Cambria" panose="02040503050406030204" pitchFamily="18" charset="0"/>
                <a:ea typeface="Cambria" panose="02040503050406030204" pitchFamily="18" charset="0"/>
              </a:rPr>
              <a:t>The model has been saved in a </a:t>
            </a:r>
            <a:r>
              <a:rPr lang="en-US" sz="2400" dirty="0" err="1">
                <a:latin typeface="Cambria" panose="02040503050406030204" pitchFamily="18" charset="0"/>
                <a:ea typeface="Cambria" panose="02040503050406030204" pitchFamily="18" charset="0"/>
              </a:rPr>
              <a:t>joblib</a:t>
            </a:r>
            <a:r>
              <a:rPr lang="en-US" sz="2400" dirty="0">
                <a:latin typeface="Cambria" panose="02040503050406030204" pitchFamily="18" charset="0"/>
                <a:ea typeface="Cambria" panose="02040503050406030204" pitchFamily="18" charset="0"/>
              </a:rPr>
              <a:t> file format so that it can be used later to deploy and </a:t>
            </a:r>
            <a:r>
              <a:rPr lang="en-US" sz="2400" dirty="0" err="1">
                <a:latin typeface="Cambria" panose="02040503050406030204" pitchFamily="18" charset="0"/>
                <a:ea typeface="Cambria" panose="02040503050406030204" pitchFamily="18" charset="0"/>
              </a:rPr>
              <a:t>streamlit</a:t>
            </a:r>
            <a:r>
              <a:rPr lang="en-US" sz="2400" dirty="0">
                <a:latin typeface="Cambria" panose="02040503050406030204" pitchFamily="18" charset="0"/>
                <a:ea typeface="Cambria" panose="02040503050406030204" pitchFamily="18" charset="0"/>
              </a:rPr>
              <a:t> has been used to deploy the machine learning model.</a:t>
            </a:r>
          </a:p>
          <a:p>
            <a:endParaRPr lang="en-IN" dirty="0"/>
          </a:p>
        </p:txBody>
      </p:sp>
    </p:spTree>
    <p:extLst>
      <p:ext uri="{BB962C8B-B14F-4D97-AF65-F5344CB8AC3E}">
        <p14:creationId xmlns:p14="http://schemas.microsoft.com/office/powerpoint/2010/main" val="54980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F51E-64BC-82DD-A07E-4F0F73A4DC6B}"/>
              </a:ext>
            </a:extLst>
          </p:cNvPr>
          <p:cNvSpPr>
            <a:spLocks noGrp="1"/>
          </p:cNvSpPr>
          <p:nvPr>
            <p:ph type="title"/>
          </p:nvPr>
        </p:nvSpPr>
        <p:spPr>
          <a:xfrm>
            <a:off x="1295403" y="609601"/>
            <a:ext cx="9609668" cy="848139"/>
          </a:xfrm>
        </p:spPr>
        <p:txBody>
          <a:bodyPr>
            <a:noAutofit/>
          </a:bodyPr>
          <a:lstStyle/>
          <a:p>
            <a:pPr algn="ctr"/>
            <a:r>
              <a:rPr lang="en-US" sz="3600" dirty="0">
                <a:solidFill>
                  <a:srgbClr val="FF0000"/>
                </a:solidFill>
                <a:latin typeface="Algerian" panose="04020705040A02060702" pitchFamily="82" charset="0"/>
                <a:cs typeface="Arial" panose="020B0604020202020204" pitchFamily="34" charset="0"/>
              </a:rPr>
              <a:t>Tools &amp; Technologies</a:t>
            </a:r>
            <a:endParaRPr lang="en-IN" sz="3600" dirty="0">
              <a:latin typeface="Algerian" panose="04020705040A02060702" pitchFamily="82" charset="0"/>
            </a:endParaRPr>
          </a:p>
        </p:txBody>
      </p:sp>
      <p:sp>
        <p:nvSpPr>
          <p:cNvPr id="3" name="Text Placeholder 2">
            <a:extLst>
              <a:ext uri="{FF2B5EF4-FFF2-40B4-BE49-F238E27FC236}">
                <a16:creationId xmlns:a16="http://schemas.microsoft.com/office/drawing/2014/main" id="{AD3DE767-785E-A055-C8F9-4457BFD15B4B}"/>
              </a:ext>
            </a:extLst>
          </p:cNvPr>
          <p:cNvSpPr>
            <a:spLocks noGrp="1"/>
          </p:cNvSpPr>
          <p:nvPr>
            <p:ph type="body" idx="1"/>
          </p:nvPr>
        </p:nvSpPr>
        <p:spPr>
          <a:xfrm>
            <a:off x="1295402" y="1683027"/>
            <a:ext cx="9849679" cy="4565373"/>
          </a:xfrm>
        </p:spPr>
        <p:txBody>
          <a:bodyPr numCol="2">
            <a:normAutofit fontScale="92500" lnSpcReduction="20000"/>
          </a:bodyPr>
          <a:lstStyle/>
          <a:p>
            <a:pPr marL="457195" indent="-457195">
              <a:buFont typeface="Wingdings" panose="05000000000000000000" pitchFamily="2" charset="2"/>
              <a:buChar char="Ø"/>
            </a:pPr>
            <a:r>
              <a:rPr lang="en-IN" sz="2600" b="1" dirty="0">
                <a:latin typeface="Cambria" panose="02040503050406030204" pitchFamily="18" charset="0"/>
                <a:ea typeface="Cambria" panose="02040503050406030204" pitchFamily="18" charset="0"/>
              </a:rPr>
              <a:t>Python</a:t>
            </a:r>
          </a:p>
          <a:p>
            <a:pPr marL="457195" indent="-457195">
              <a:buFont typeface="Wingdings" panose="05000000000000000000" pitchFamily="2" charset="2"/>
              <a:buChar char="Ø"/>
            </a:pPr>
            <a:endParaRPr lang="en-IN" sz="900" b="1" dirty="0">
              <a:latin typeface="Cambria" panose="02040503050406030204" pitchFamily="18" charset="0"/>
              <a:ea typeface="Cambria" panose="02040503050406030204" pitchFamily="18" charset="0"/>
            </a:endParaRPr>
          </a:p>
          <a:p>
            <a:pPr marL="800091" lvl="1" indent="-342897">
              <a:buFont typeface="Courier New" panose="02070309020205020404" pitchFamily="49" charset="0"/>
              <a:buChar char="o"/>
            </a:pPr>
            <a:r>
              <a:rPr lang="en-IN" sz="2200" b="1" dirty="0" err="1">
                <a:solidFill>
                  <a:srgbClr val="002060"/>
                </a:solidFill>
                <a:latin typeface="Cambria" panose="02040503050406030204" pitchFamily="18" charset="0"/>
                <a:ea typeface="Cambria" panose="02040503050406030204" pitchFamily="18" charset="0"/>
              </a:rPr>
              <a:t>Numpy</a:t>
            </a:r>
            <a:endParaRPr lang="en-IN" sz="2200" b="1" dirty="0">
              <a:solidFill>
                <a:srgbClr val="002060"/>
              </a:solidFill>
              <a:latin typeface="Cambria" panose="02040503050406030204" pitchFamily="18" charset="0"/>
              <a:ea typeface="Cambria" panose="02040503050406030204" pitchFamily="18" charset="0"/>
            </a:endParaRP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Pandas</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Seaborn</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Matplotlib</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Scikit-learn</a:t>
            </a:r>
          </a:p>
          <a:p>
            <a:endParaRPr lang="en-IN" sz="900" b="1" dirty="0">
              <a:latin typeface="Cambria" panose="02040503050406030204" pitchFamily="18" charset="0"/>
              <a:ea typeface="Cambria" panose="02040503050406030204" pitchFamily="18" charset="0"/>
            </a:endParaRPr>
          </a:p>
          <a:p>
            <a:pPr marL="457195" indent="-457195">
              <a:buFont typeface="Wingdings" panose="05000000000000000000" pitchFamily="2" charset="2"/>
              <a:buChar char="§"/>
            </a:pPr>
            <a:r>
              <a:rPr lang="en-IN" sz="2600" b="1" dirty="0">
                <a:solidFill>
                  <a:srgbClr val="7030A0"/>
                </a:solidFill>
                <a:latin typeface="Cambria" panose="02040503050406030204" pitchFamily="18" charset="0"/>
                <a:ea typeface="Cambria" panose="02040503050406030204" pitchFamily="18" charset="0"/>
              </a:rPr>
              <a:t>Anaconda Navigator</a:t>
            </a:r>
          </a:p>
          <a:p>
            <a:pPr marL="457195" indent="-457195">
              <a:buFont typeface="Wingdings" panose="05000000000000000000" pitchFamily="2" charset="2"/>
              <a:buChar char="§"/>
            </a:pPr>
            <a:r>
              <a:rPr lang="en-IN" sz="2600" b="1" dirty="0" err="1">
                <a:solidFill>
                  <a:srgbClr val="7030A0"/>
                </a:solidFill>
                <a:latin typeface="Cambria" panose="02040503050406030204" pitchFamily="18" charset="0"/>
                <a:ea typeface="Cambria" panose="02040503050406030204" pitchFamily="18" charset="0"/>
              </a:rPr>
              <a:t>Jupyter</a:t>
            </a:r>
            <a:r>
              <a:rPr lang="en-IN" sz="2600" b="1" dirty="0">
                <a:solidFill>
                  <a:srgbClr val="7030A0"/>
                </a:solidFill>
                <a:latin typeface="Cambria" panose="02040503050406030204" pitchFamily="18" charset="0"/>
                <a:ea typeface="Cambria" panose="02040503050406030204" pitchFamily="18" charset="0"/>
              </a:rPr>
              <a:t> Notebook </a:t>
            </a:r>
          </a:p>
          <a:p>
            <a:pPr marL="457195" indent="-457195">
              <a:buFont typeface="Wingdings" panose="05000000000000000000" pitchFamily="2" charset="2"/>
              <a:buChar char="§"/>
            </a:pPr>
            <a:r>
              <a:rPr lang="en-IN" sz="2600" b="1" dirty="0">
                <a:solidFill>
                  <a:srgbClr val="7030A0"/>
                </a:solidFill>
                <a:latin typeface="Cambria" panose="02040503050406030204" pitchFamily="18" charset="0"/>
                <a:ea typeface="Cambria" panose="02040503050406030204" pitchFamily="18" charset="0"/>
              </a:rPr>
              <a:t>Excel</a:t>
            </a:r>
          </a:p>
          <a:p>
            <a:endParaRPr lang="en-IN" b="1" dirty="0">
              <a:latin typeface="Cambria" panose="02040503050406030204" pitchFamily="18" charset="0"/>
              <a:ea typeface="Cambria" panose="02040503050406030204" pitchFamily="18" charset="0"/>
            </a:endParaRPr>
          </a:p>
          <a:p>
            <a:pPr marL="457195" indent="-457195">
              <a:buFont typeface="Wingdings" panose="05000000000000000000" pitchFamily="2" charset="2"/>
              <a:buChar char="Ø"/>
            </a:pPr>
            <a:r>
              <a:rPr lang="en-IN" sz="2600" b="1" dirty="0">
                <a:latin typeface="Cambria" panose="02040503050406030204" pitchFamily="18" charset="0"/>
                <a:ea typeface="Cambria" panose="02040503050406030204" pitchFamily="18" charset="0"/>
              </a:rPr>
              <a:t>Machine learning algorithms</a:t>
            </a:r>
          </a:p>
          <a:p>
            <a:pPr marL="800091" lvl="1" indent="-342897">
              <a:buFont typeface="Courier New" panose="02070309020205020404" pitchFamily="49" charset="0"/>
              <a:buChar char="o"/>
            </a:pPr>
            <a:endParaRPr lang="en-IN" sz="900" b="1" dirty="0">
              <a:solidFill>
                <a:schemeClr val="tx1"/>
              </a:solidFill>
              <a:latin typeface="Cambria" panose="02040503050406030204" pitchFamily="18" charset="0"/>
              <a:ea typeface="Cambria" panose="02040503050406030204" pitchFamily="18" charset="0"/>
            </a:endParaRP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Logistic Regression</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Decision Tree Classifier</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Random Forest Classifier</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Support Vector Machine (SVM)</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Naive Bayes Classifier</a:t>
            </a:r>
          </a:p>
          <a:p>
            <a:endParaRPr lang="en-IN" sz="900" b="1" dirty="0">
              <a:latin typeface="Cambria" panose="02040503050406030204" pitchFamily="18" charset="0"/>
              <a:ea typeface="Cambria" panose="02040503050406030204" pitchFamily="18" charset="0"/>
            </a:endParaRPr>
          </a:p>
          <a:p>
            <a:pPr marL="457195" indent="-457195">
              <a:buFont typeface="Wingdings" panose="05000000000000000000" pitchFamily="2" charset="2"/>
              <a:buChar char="§"/>
            </a:pPr>
            <a:r>
              <a:rPr lang="en-IN" sz="2600" b="1" dirty="0" err="1">
                <a:solidFill>
                  <a:srgbClr val="7030A0"/>
                </a:solidFill>
                <a:latin typeface="Cambria" panose="02040503050406030204" pitchFamily="18" charset="0"/>
                <a:ea typeface="Cambria" panose="02040503050406030204" pitchFamily="18" charset="0"/>
              </a:rPr>
              <a:t>Github</a:t>
            </a:r>
            <a:endParaRPr lang="en-IN" sz="2600" b="1" dirty="0">
              <a:solidFill>
                <a:srgbClr val="7030A0"/>
              </a:solidFill>
              <a:latin typeface="Cambria" panose="02040503050406030204" pitchFamily="18" charset="0"/>
              <a:ea typeface="Cambria" panose="02040503050406030204" pitchFamily="18" charset="0"/>
            </a:endParaRPr>
          </a:p>
          <a:p>
            <a:pPr marL="457195" indent="-457195">
              <a:buFont typeface="Wingdings" panose="05000000000000000000" pitchFamily="2" charset="2"/>
              <a:buChar char="§"/>
            </a:pPr>
            <a:r>
              <a:rPr lang="en-IN" sz="2600" b="1" dirty="0" err="1">
                <a:solidFill>
                  <a:srgbClr val="7030A0"/>
                </a:solidFill>
                <a:latin typeface="Cambria" panose="02040503050406030204" pitchFamily="18" charset="0"/>
                <a:ea typeface="Cambria" panose="02040503050406030204" pitchFamily="18" charset="0"/>
              </a:rPr>
              <a:t>Streamlit</a:t>
            </a:r>
            <a:endParaRPr lang="en-IN" sz="2600" b="1" dirty="0">
              <a:solidFill>
                <a:srgbClr val="7030A0"/>
              </a:solidFill>
              <a:latin typeface="Cambria" panose="02040503050406030204" pitchFamily="18" charset="0"/>
              <a:ea typeface="Cambria" panose="02040503050406030204" pitchFamily="18" charset="0"/>
            </a:endParaRPr>
          </a:p>
          <a:p>
            <a:pPr marL="457195" indent="-457195">
              <a:buFont typeface="Wingdings" panose="05000000000000000000" pitchFamily="2" charset="2"/>
              <a:buChar char="§"/>
            </a:pPr>
            <a:r>
              <a:rPr lang="en-IN" sz="2600" b="1" dirty="0">
                <a:solidFill>
                  <a:srgbClr val="7030A0"/>
                </a:solidFill>
                <a:latin typeface="Cambria" panose="02040503050406030204" pitchFamily="18" charset="0"/>
                <a:ea typeface="Cambria" panose="02040503050406030204" pitchFamily="18" charset="0"/>
              </a:rPr>
              <a:t>Notepad++</a:t>
            </a:r>
          </a:p>
          <a:p>
            <a:endParaRPr lang="en-IN" dirty="0"/>
          </a:p>
        </p:txBody>
      </p:sp>
    </p:spTree>
    <p:extLst>
      <p:ext uri="{BB962C8B-B14F-4D97-AF65-F5344CB8AC3E}">
        <p14:creationId xmlns:p14="http://schemas.microsoft.com/office/powerpoint/2010/main" val="25585567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
  <TotalTime>687</TotalTime>
  <Words>1276</Words>
  <Application>Microsoft Office PowerPoint</Application>
  <PresentationFormat>Widescreen</PresentationFormat>
  <Paragraphs>159</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Algerian</vt:lpstr>
      <vt:lpstr>Arial</vt:lpstr>
      <vt:lpstr>Arial Black</vt:lpstr>
      <vt:lpstr>Calibri</vt:lpstr>
      <vt:lpstr>Cambria</vt:lpstr>
      <vt:lpstr>Courier New</vt:lpstr>
      <vt:lpstr>Garamond</vt:lpstr>
      <vt:lpstr>Wingdings</vt:lpstr>
      <vt:lpstr>Organic</vt:lpstr>
      <vt:lpstr>INTERNSHIP REPORT BCA - Data Science  | Sem 3 | JUNE 2024</vt:lpstr>
      <vt:lpstr>Topic</vt:lpstr>
      <vt:lpstr>PowerPoint Presentation</vt:lpstr>
      <vt:lpstr>PowerPoint Presentation</vt:lpstr>
      <vt:lpstr>PowerPoint Presentation</vt:lpstr>
      <vt:lpstr>PowerPoint Presentation</vt:lpstr>
      <vt:lpstr>Abstract</vt:lpstr>
      <vt:lpstr>PowerPoint Presentation</vt:lpstr>
      <vt:lpstr>Tools &amp; Technologies</vt:lpstr>
      <vt:lpstr>implementation</vt:lpstr>
      <vt:lpstr>1. Importing 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YADAV SURAJ RAVISHANKAR EC2331201010110 </dc:title>
  <dc:creator>Amd sempron PC</dc:creator>
  <cp:lastModifiedBy>Amd sempron PC</cp:lastModifiedBy>
  <cp:revision>203</cp:revision>
  <dcterms:created xsi:type="dcterms:W3CDTF">2024-03-10T12:17:28Z</dcterms:created>
  <dcterms:modified xsi:type="dcterms:W3CDTF">2024-06-27T08:11:35Z</dcterms:modified>
</cp:coreProperties>
</file>